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9"/>
  </p:notesMasterIdLst>
  <p:sldIdLst>
    <p:sldId id="256" r:id="rId5"/>
    <p:sldId id="258" r:id="rId6"/>
    <p:sldId id="259" r:id="rId7"/>
    <p:sldId id="274" r:id="rId8"/>
  </p:sldIdLst>
  <p:sldSz cx="18288000" cy="10287000"/>
  <p:notesSz cx="7102475" cy="9388475"/>
  <p:embeddedFontLst>
    <p:embeddedFont>
      <p:font typeface="Barlow Condensed Bold" panose="020B0604020202020204" charset="0"/>
      <p:regular r:id="rId10"/>
      <p:bold r:id="rId11"/>
    </p:embeddedFont>
    <p:embeddedFont>
      <p:font typeface="Calibri" panose="020F0502020204030204" pitchFamily="34" charset="0"/>
      <p:regular r:id="rId12"/>
      <p:bold r:id="rId13"/>
      <p:italic r:id="rId14"/>
      <p:boldItalic r:id="rId15"/>
    </p:embeddedFont>
    <p:embeddedFont>
      <p:font typeface="Canva Sans" panose="020B0604020202020204" charset="0"/>
      <p:regular r:id="rId16"/>
    </p:embeddedFont>
    <p:embeddedFont>
      <p:font typeface="Canva Sans Bold" panose="020B0604020202020204" charset="0"/>
      <p:regular r:id="rId17"/>
    </p:embeddedFont>
    <p:embeddedFont>
      <p:font typeface="Century Gothic" panose="020B0502020202020204" pitchFamily="34" charset="0"/>
      <p:regular r:id="rId18"/>
      <p:bold r:id="rId19"/>
      <p:italic r:id="rId20"/>
      <p:boldItalic r:id="rId21"/>
    </p:embeddedFont>
    <p:embeddedFont>
      <p:font typeface="Feeling Passionate" panose="020B0604020202020204" charset="0"/>
      <p:regular r:id="rId22"/>
    </p:embeddedFont>
    <p:embeddedFont>
      <p:font typeface="League Spartan" panose="020B0604020202020204" charset="0"/>
      <p:regular r:id="rId23"/>
    </p:embeddedFont>
    <p:embeddedFont>
      <p:font typeface="Playfair Display Heavy" panose="020B0604020202020204" charset="0"/>
      <p:regular r:id="rId24"/>
    </p:embeddedFont>
    <p:embeddedFont>
      <p:font typeface="TAN Nimbus" charset="0"/>
      <p:regular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B666"/>
    <a:srgbClr val="9366A7"/>
    <a:srgbClr val="AC7F26"/>
    <a:srgbClr val="CFBFDE"/>
    <a:srgbClr val="F1E0C2"/>
    <a:srgbClr val="BAE0F1"/>
    <a:srgbClr val="E9F1F9"/>
    <a:srgbClr val="F9E922"/>
    <a:srgbClr val="82BA47"/>
    <a:srgbClr val="BAE1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3" d="100"/>
          <a:sy n="43" d="100"/>
        </p:scale>
        <p:origin x="66" y="156"/>
      </p:cViewPr>
      <p:guideLst>
        <p:guide orient="horz" pos="2160"/>
        <p:guide pos="2880"/>
      </p:guideLst>
    </p:cSldViewPr>
  </p:slideViewPr>
  <p:notesTextViewPr>
    <p:cViewPr>
      <p:scale>
        <a:sx n="1" d="1"/>
        <a:sy n="1" d="1"/>
      </p:scale>
      <p:origin x="0" y="0"/>
    </p:cViewPr>
  </p:notesTextViewPr>
  <p:sorterViewPr>
    <p:cViewPr>
      <p:scale>
        <a:sx n="100" d="100"/>
        <a:sy n="100" d="100"/>
      </p:scale>
      <p:origin x="0" y="-74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4.fntdata"/><Relationship Id="rId18" Type="http://schemas.openxmlformats.org/officeDocument/2006/relationships/font" Target="fonts/font9.fntdata"/><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font" Target="fonts/font12.fntdata"/><Relationship Id="rId7" Type="http://schemas.openxmlformats.org/officeDocument/2006/relationships/slide" Target="slides/slide3.xml"/><Relationship Id="rId12" Type="http://schemas.openxmlformats.org/officeDocument/2006/relationships/font" Target="fonts/font3.fntdata"/><Relationship Id="rId17" Type="http://schemas.openxmlformats.org/officeDocument/2006/relationships/font" Target="fonts/font8.fntdata"/><Relationship Id="rId25" Type="http://schemas.openxmlformats.org/officeDocument/2006/relationships/font" Target="fonts/font16.fntdata"/><Relationship Id="rId2" Type="http://schemas.openxmlformats.org/officeDocument/2006/relationships/customXml" Target="../customXml/item2.xml"/><Relationship Id="rId16" Type="http://schemas.openxmlformats.org/officeDocument/2006/relationships/font" Target="fonts/font7.fntdata"/><Relationship Id="rId20" Type="http://schemas.openxmlformats.org/officeDocument/2006/relationships/font" Target="fonts/font11.fntdata"/><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2.fntdata"/><Relationship Id="rId24" Type="http://schemas.openxmlformats.org/officeDocument/2006/relationships/font" Target="fonts/font15.fntdata"/><Relationship Id="rId5" Type="http://schemas.openxmlformats.org/officeDocument/2006/relationships/slide" Target="slides/slide1.xml"/><Relationship Id="rId15" Type="http://schemas.openxmlformats.org/officeDocument/2006/relationships/font" Target="fonts/font6.fntdata"/><Relationship Id="rId23" Type="http://schemas.openxmlformats.org/officeDocument/2006/relationships/font" Target="fonts/font14.fntdata"/><Relationship Id="rId28" Type="http://schemas.openxmlformats.org/officeDocument/2006/relationships/theme" Target="theme/theme1.xml"/><Relationship Id="rId10" Type="http://schemas.openxmlformats.org/officeDocument/2006/relationships/font" Target="fonts/font1.fntdata"/><Relationship Id="rId19" Type="http://schemas.openxmlformats.org/officeDocument/2006/relationships/font" Target="fonts/font10.fntdata"/><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font" Target="fonts/font5.fntdata"/><Relationship Id="rId22" Type="http://schemas.openxmlformats.org/officeDocument/2006/relationships/font" Target="fonts/font13.fntdata"/><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GB"/>
          </a:p>
        </p:txBody>
      </p:sp>
      <p:sp>
        <p:nvSpPr>
          <p:cNvPr id="3" name="Date Placeholder 2"/>
          <p:cNvSpPr>
            <a:spLocks noGrp="1"/>
          </p:cNvSpPr>
          <p:nvPr>
            <p:ph type="dt" idx="1"/>
          </p:nvPr>
        </p:nvSpPr>
        <p:spPr>
          <a:xfrm>
            <a:off x="4023092" y="0"/>
            <a:ext cx="3077739" cy="471054"/>
          </a:xfrm>
          <a:prstGeom prst="rect">
            <a:avLst/>
          </a:prstGeom>
        </p:spPr>
        <p:txBody>
          <a:bodyPr vert="horz" lIns="94229" tIns="47114" rIns="94229" bIns="47114" rtlCol="0"/>
          <a:lstStyle>
            <a:lvl1pPr algn="r">
              <a:defRPr sz="1200"/>
            </a:lvl1pPr>
          </a:lstStyle>
          <a:p>
            <a:fld id="{2B90AEAE-4C2D-450D-BCCC-B84C7D71577E}" type="datetimeFigureOut">
              <a:rPr lang="en-GB" smtClean="0"/>
              <a:t>09/05/2025</a:t>
            </a:fld>
            <a:endParaRPr lang="en-GB"/>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4229" tIns="47114" rIns="94229" bIns="47114" rtlCol="0" anchor="ctr"/>
          <a:lstStyle/>
          <a:p>
            <a:endParaRPr lang="en-GB"/>
          </a:p>
        </p:txBody>
      </p:sp>
      <p:sp>
        <p:nvSpPr>
          <p:cNvPr id="5" name="Notes Placeholder 4"/>
          <p:cNvSpPr>
            <a:spLocks noGrp="1"/>
          </p:cNvSpPr>
          <p:nvPr>
            <p:ph type="body" sz="quarter" idx="3"/>
          </p:nvPr>
        </p:nvSpPr>
        <p:spPr>
          <a:xfrm>
            <a:off x="710248" y="4518204"/>
            <a:ext cx="5681980" cy="3696712"/>
          </a:xfrm>
          <a:prstGeom prst="rect">
            <a:avLst/>
          </a:prstGeom>
        </p:spPr>
        <p:txBody>
          <a:bodyPr vert="horz" lIns="94229" tIns="47114" rIns="94229" bIns="471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en-GB"/>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DB1C4A9E-1DBA-44EC-A749-622AA945646A}" type="slidenum">
              <a:rPr lang="en-GB" smtClean="0"/>
              <a:t>‹#›</a:t>
            </a:fld>
            <a:endParaRPr lang="en-GB"/>
          </a:p>
        </p:txBody>
      </p:sp>
    </p:spTree>
    <p:extLst>
      <p:ext uri="{BB962C8B-B14F-4D97-AF65-F5344CB8AC3E}">
        <p14:creationId xmlns:p14="http://schemas.microsoft.com/office/powerpoint/2010/main" val="161373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B1C4A9E-1DBA-44EC-A749-622AA945646A}" type="slidenum">
              <a:rPr lang="en-GB" smtClean="0"/>
              <a:t>2</a:t>
            </a:fld>
            <a:endParaRPr lang="en-GB"/>
          </a:p>
        </p:txBody>
      </p:sp>
    </p:spTree>
    <p:extLst>
      <p:ext uri="{BB962C8B-B14F-4D97-AF65-F5344CB8AC3E}">
        <p14:creationId xmlns:p14="http://schemas.microsoft.com/office/powerpoint/2010/main" val="41012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B1C4A9E-1DBA-44EC-A749-622AA945646A}" type="slidenum">
              <a:rPr lang="en-GB" smtClean="0"/>
              <a:t>3</a:t>
            </a:fld>
            <a:endParaRPr lang="en-GB"/>
          </a:p>
        </p:txBody>
      </p:sp>
    </p:spTree>
    <p:extLst>
      <p:ext uri="{BB962C8B-B14F-4D97-AF65-F5344CB8AC3E}">
        <p14:creationId xmlns:p14="http://schemas.microsoft.com/office/powerpoint/2010/main" val="23532741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pic>
        <p:nvPicPr>
          <p:cNvPr id="8" name="Picture 7" descr="A cartoon landscape with trees and clouds">
            <a:extLst>
              <a:ext uri="{FF2B5EF4-FFF2-40B4-BE49-F238E27FC236}">
                <a16:creationId xmlns:a16="http://schemas.microsoft.com/office/drawing/2014/main" id="{8DCE4C1A-E19D-0E53-ED49-042E30891427}"/>
              </a:ext>
            </a:extLst>
          </p:cNvPr>
          <p:cNvPicPr>
            <a:picLocks noChangeAspect="1"/>
          </p:cNvPicPr>
          <p:nvPr userDrawn="1"/>
        </p:nvPicPr>
        <p:blipFill rotWithShape="1">
          <a:blip r:embed="rId13">
            <a:extLst>
              <a:ext uri="{28A0092B-C50C-407E-A947-70E740481C1C}">
                <a14:useLocalDpi xmlns:a14="http://schemas.microsoft.com/office/drawing/2010/main" val="0"/>
              </a:ext>
            </a:extLst>
          </a:blip>
          <a:srcRect t="35715" r="18333" b="1"/>
          <a:stretch/>
        </p:blipFill>
        <p:spPr>
          <a:xfrm>
            <a:off x="0" y="0"/>
            <a:ext cx="18288000" cy="10287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svg"/><Relationship Id="rId18" Type="http://schemas.openxmlformats.org/officeDocument/2006/relationships/image" Target="../media/image16.png"/><Relationship Id="rId3" Type="http://schemas.openxmlformats.org/officeDocument/2006/relationships/image" Target="../media/image3.svg"/><Relationship Id="rId21" Type="http://schemas.openxmlformats.org/officeDocument/2006/relationships/image" Target="../media/image19.jpeg"/><Relationship Id="rId7" Type="http://schemas.openxmlformats.org/officeDocument/2006/relationships/image" Target="../media/image7.svg"/><Relationship Id="rId12" Type="http://schemas.openxmlformats.org/officeDocument/2006/relationships/image" Target="../media/image12.png"/><Relationship Id="rId17" Type="http://schemas.openxmlformats.org/officeDocument/2006/relationships/hyperlink" Target="https://www.schoolfoodplan.com/" TargetMode="External"/><Relationship Id="rId2" Type="http://schemas.openxmlformats.org/officeDocument/2006/relationships/image" Target="../media/image2.png"/><Relationship Id="rId16" Type="http://schemas.openxmlformats.org/officeDocument/2006/relationships/hyperlink" Target="https://www.foodforlife.org.uk/catering/food-for-life-served-here" TargetMode="External"/><Relationship Id="rId20"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image" Target="../media/image5.svg"/><Relationship Id="rId15" Type="http://schemas.openxmlformats.org/officeDocument/2006/relationships/image" Target="../media/image15.svg"/><Relationship Id="rId10" Type="http://schemas.openxmlformats.org/officeDocument/2006/relationships/image" Target="../media/image10.png"/><Relationship Id="rId19" Type="http://schemas.openxmlformats.org/officeDocument/2006/relationships/image" Target="../media/image17.png"/><Relationship Id="rId4" Type="http://schemas.openxmlformats.org/officeDocument/2006/relationships/image" Target="../media/image4.png"/><Relationship Id="rId9" Type="http://schemas.openxmlformats.org/officeDocument/2006/relationships/image" Target="../media/image9.svg"/><Relationship Id="rId14" Type="http://schemas.openxmlformats.org/officeDocument/2006/relationships/image" Target="../media/image14.png"/><Relationship Id="rId22" Type="http://schemas.openxmlformats.org/officeDocument/2006/relationships/image" Target="../media/image20.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7.svg"/><Relationship Id="rId18" Type="http://schemas.openxmlformats.org/officeDocument/2006/relationships/image" Target="../media/image20.png"/><Relationship Id="rId3" Type="http://schemas.openxmlformats.org/officeDocument/2006/relationships/image" Target="../media/image21.png"/><Relationship Id="rId7" Type="http://schemas.openxmlformats.org/officeDocument/2006/relationships/image" Target="../media/image16.png"/><Relationship Id="rId12" Type="http://schemas.openxmlformats.org/officeDocument/2006/relationships/image" Target="../media/image6.png"/><Relationship Id="rId17" Type="http://schemas.openxmlformats.org/officeDocument/2006/relationships/image" Target="../media/image24.png"/><Relationship Id="rId2" Type="http://schemas.openxmlformats.org/officeDocument/2006/relationships/notesSlide" Target="../notesSlides/notesSlide1.xml"/><Relationship Id="rId16"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9.svg"/><Relationship Id="rId5" Type="http://schemas.openxmlformats.org/officeDocument/2006/relationships/image" Target="../media/image3.svg"/><Relationship Id="rId15" Type="http://schemas.openxmlformats.org/officeDocument/2006/relationships/image" Target="../media/image5.sv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11.svg"/><Relationship Id="rId1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3.svg"/><Relationship Id="rId13" Type="http://schemas.openxmlformats.org/officeDocument/2006/relationships/image" Target="../media/image7.svg"/><Relationship Id="rId18" Type="http://schemas.openxmlformats.org/officeDocument/2006/relationships/image" Target="../media/image20.png"/><Relationship Id="rId3" Type="http://schemas.openxmlformats.org/officeDocument/2006/relationships/image" Target="../media/image25.png"/><Relationship Id="rId7" Type="http://schemas.openxmlformats.org/officeDocument/2006/relationships/image" Target="../media/image2.png"/><Relationship Id="rId12" Type="http://schemas.openxmlformats.org/officeDocument/2006/relationships/image" Target="../media/image6.png"/><Relationship Id="rId17" Type="http://schemas.openxmlformats.org/officeDocument/2006/relationships/image" Target="../media/image5.svg"/><Relationship Id="rId2" Type="http://schemas.openxmlformats.org/officeDocument/2006/relationships/notesSlide" Target="../notesSlides/notesSlide2.xml"/><Relationship Id="rId16"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image" Target="../media/image22.png"/><Relationship Id="rId5" Type="http://schemas.openxmlformats.org/officeDocument/2006/relationships/image" Target="../media/image8.png"/><Relationship Id="rId15" Type="http://schemas.openxmlformats.org/officeDocument/2006/relationships/image" Target="../media/image27.png"/><Relationship Id="rId10" Type="http://schemas.openxmlformats.org/officeDocument/2006/relationships/image" Target="../media/image11.svg"/><Relationship Id="rId4" Type="http://schemas.openxmlformats.org/officeDocument/2006/relationships/image" Target="../media/image21.png"/><Relationship Id="rId9" Type="http://schemas.openxmlformats.org/officeDocument/2006/relationships/image" Target="../media/image10.png"/><Relationship Id="rId14" Type="http://schemas.openxmlformats.org/officeDocument/2006/relationships/image" Target="../media/image26.jpe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0.png"/><Relationship Id="rId3" Type="http://schemas.openxmlformats.org/officeDocument/2006/relationships/image" Target="../media/image21.png"/><Relationship Id="rId7" Type="http://schemas.openxmlformats.org/officeDocument/2006/relationships/image" Target="../media/image4.png"/><Relationship Id="rId12" Type="http://schemas.openxmlformats.org/officeDocument/2006/relationships/image" Target="../media/image7.svg"/><Relationship Id="rId2" Type="http://schemas.openxmlformats.org/officeDocument/2006/relationships/image" Target="../media/image25.png"/><Relationship Id="rId16"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3.svg"/><Relationship Id="rId11" Type="http://schemas.openxmlformats.org/officeDocument/2006/relationships/image" Target="../media/image6.png"/><Relationship Id="rId5" Type="http://schemas.openxmlformats.org/officeDocument/2006/relationships/image" Target="../media/image2.png"/><Relationship Id="rId15" Type="http://schemas.openxmlformats.org/officeDocument/2006/relationships/image" Target="../media/image27.png"/><Relationship Id="rId10" Type="http://schemas.openxmlformats.org/officeDocument/2006/relationships/image" Target="../media/image9.svg"/><Relationship Id="rId4" Type="http://schemas.openxmlformats.org/officeDocument/2006/relationships/image" Target="../media/image22.png"/><Relationship Id="rId9" Type="http://schemas.openxmlformats.org/officeDocument/2006/relationships/image" Target="../media/image8.png"/><Relationship Id="rId1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 name="Table 57">
            <a:extLst>
              <a:ext uri="{FF2B5EF4-FFF2-40B4-BE49-F238E27FC236}">
                <a16:creationId xmlns:a16="http://schemas.microsoft.com/office/drawing/2014/main" id="{895B37CF-5EB6-9253-3BF1-6E028654AE92}"/>
              </a:ext>
            </a:extLst>
          </p:cNvPr>
          <p:cNvGraphicFramePr>
            <a:graphicFrameLocks noGrp="1"/>
          </p:cNvGraphicFramePr>
          <p:nvPr>
            <p:extLst>
              <p:ext uri="{D42A27DB-BD31-4B8C-83A1-F6EECF244321}">
                <p14:modId xmlns:p14="http://schemas.microsoft.com/office/powerpoint/2010/main" val="3347674885"/>
              </p:ext>
            </p:extLst>
          </p:nvPr>
        </p:nvGraphicFramePr>
        <p:xfrm>
          <a:off x="188798" y="1707764"/>
          <a:ext cx="7134987" cy="8113928"/>
        </p:xfrm>
        <a:graphic>
          <a:graphicData uri="http://schemas.openxmlformats.org/drawingml/2006/table">
            <a:tbl>
              <a:tblPr firstRow="1" bandRow="1">
                <a:tableStyleId>{5C22544A-7EE6-4342-B048-85BDC9FD1C3A}</a:tableStyleId>
              </a:tblPr>
              <a:tblGrid>
                <a:gridCol w="5763387">
                  <a:extLst>
                    <a:ext uri="{9D8B030D-6E8A-4147-A177-3AD203B41FA5}">
                      <a16:colId xmlns:a16="http://schemas.microsoft.com/office/drawing/2014/main" val="2767272427"/>
                    </a:ext>
                  </a:extLst>
                </a:gridCol>
                <a:gridCol w="1371600">
                  <a:extLst>
                    <a:ext uri="{9D8B030D-6E8A-4147-A177-3AD203B41FA5}">
                      <a16:colId xmlns:a16="http://schemas.microsoft.com/office/drawing/2014/main" val="3906064175"/>
                    </a:ext>
                  </a:extLst>
                </a:gridCol>
              </a:tblGrid>
              <a:tr h="462143">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a:solidFill>
                            <a:srgbClr val="000000"/>
                          </a:solidFill>
                          <a:latin typeface="Barlow Condensed Bold" panose="020B0604020202020204" charset="0"/>
                        </a:rPr>
                        <a:t>Menu Key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hMerge="1">
                  <a:txBody>
                    <a:bodyPr/>
                    <a:lstStyle/>
                    <a:p>
                      <a:endParaRPr lang="en-GB"/>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E9F1F9"/>
                    </a:solidFill>
                  </a:tcPr>
                </a:tc>
                <a:extLst>
                  <a:ext uri="{0D108BD9-81ED-4DB2-BD59-A6C34878D82A}">
                    <a16:rowId xmlns:a16="http://schemas.microsoft.com/office/drawing/2014/main" val="1162197202"/>
                  </a:ext>
                </a:extLst>
              </a:tr>
              <a:tr h="8318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a:solidFill>
                            <a:srgbClr val="000000"/>
                          </a:solidFill>
                          <a:latin typeface="Canva Sans"/>
                        </a:rPr>
                        <a:t>Freshly Made on Site from Scratch by our brilliant Catering Teams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a:solidFill>
                          <a:srgbClr val="000000"/>
                        </a:solidFill>
                        <a:latin typeface="Canva San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4163530976"/>
                  </a:ext>
                </a:extLst>
              </a:tr>
              <a:tr h="8318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a:solidFill>
                            <a:srgbClr val="000000"/>
                          </a:solidFill>
                          <a:latin typeface="Canva Sans"/>
                        </a:rPr>
                        <a:t>Added Plant Protein (50% of the Protein in the Dish comes from Plant Based Sources)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a:solidFill>
                          <a:srgbClr val="000000"/>
                        </a:solidFill>
                        <a:latin typeface="Canva San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2110381991"/>
                  </a:ext>
                </a:extLst>
              </a:tr>
              <a:tr h="8318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a:solidFill>
                            <a:srgbClr val="000000"/>
                          </a:solidFill>
                          <a:latin typeface="Canva Sans"/>
                        </a:rPr>
                        <a:t>Vegan Option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a:solidFill>
                          <a:srgbClr val="000000"/>
                        </a:solidFill>
                        <a:latin typeface="Canva San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1079872268"/>
                  </a:ext>
                </a:extLst>
              </a:tr>
              <a:tr h="8318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a:solidFill>
                            <a:srgbClr val="000000"/>
                          </a:solidFill>
                          <a:latin typeface="Canva Sans"/>
                        </a:rPr>
                        <a:t>A Source of Wholemeal Carbohydrates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a:solidFill>
                          <a:srgbClr val="000000"/>
                        </a:solidFill>
                        <a:latin typeface="Canva San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4236239693"/>
                  </a:ext>
                </a:extLst>
              </a:tr>
              <a:tr h="8318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a:solidFill>
                            <a:srgbClr val="000000"/>
                          </a:solidFill>
                          <a:latin typeface="Canva Sans"/>
                        </a:rPr>
                        <a:t>At Least 50% of the Dessert is Fruit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a:solidFill>
                          <a:srgbClr val="000000"/>
                        </a:solidFill>
                        <a:latin typeface="Canva San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328368536"/>
                  </a:ext>
                </a:extLst>
              </a:tr>
              <a:tr h="831855">
                <a:tc>
                  <a:txBody>
                    <a:bodyPr/>
                    <a:lstStyle/>
                    <a:p>
                      <a:r>
                        <a:rPr lang="en-US" sz="1600">
                          <a:solidFill>
                            <a:srgbClr val="000000"/>
                          </a:solidFill>
                          <a:latin typeface="Canva Sans"/>
                        </a:rPr>
                        <a:t>Red Tractor Assured British Meat</a:t>
                      </a:r>
                    </a:p>
                    <a:p>
                      <a:endParaRPr lang="en-US" sz="1600">
                        <a:solidFill>
                          <a:srgbClr val="000000"/>
                        </a:solidFill>
                        <a:latin typeface="Canva Sans"/>
                      </a:endParaRPr>
                    </a:p>
                    <a:p>
                      <a:endParaRPr lang="en-GB" sz="16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3188646365"/>
                  </a:ext>
                </a:extLst>
              </a:tr>
              <a:tr h="8318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a:solidFill>
                            <a:srgbClr val="000000"/>
                          </a:solidFill>
                          <a:latin typeface="Canva Sans"/>
                        </a:rPr>
                        <a:t>MSC Certified Sustainable Seafood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a:solidFill>
                          <a:srgbClr val="000000"/>
                        </a:solidFill>
                        <a:latin typeface="Canva San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1832480108"/>
                  </a:ext>
                </a:extLst>
              </a:tr>
              <a:tr h="14931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a:solidFill>
                            <a:srgbClr val="000000"/>
                          </a:solidFill>
                          <a:latin typeface="Canva Sans"/>
                        </a:rPr>
                        <a:t>Meets Government Free Sugar Recommendations for a School Lunch (6.5g free sugar or less)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a:solidFill>
                            <a:srgbClr val="000000"/>
                          </a:solidFill>
                          <a:latin typeface="Canva Sans"/>
                        </a:rPr>
                        <a:t>Halal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a:solidFill>
                            <a:srgbClr val="000000"/>
                          </a:solidFill>
                          <a:latin typeface="Canva Sans"/>
                        </a:rPr>
                        <a:t>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2024962538"/>
                  </a:ext>
                </a:extLst>
              </a:tr>
            </a:tbl>
          </a:graphicData>
        </a:graphic>
      </p:graphicFrame>
      <p:grpSp>
        <p:nvGrpSpPr>
          <p:cNvPr id="39" name="Group 24">
            <a:extLst>
              <a:ext uri="{FF2B5EF4-FFF2-40B4-BE49-F238E27FC236}">
                <a16:creationId xmlns:a16="http://schemas.microsoft.com/office/drawing/2014/main" id="{2802A1D0-65FB-524F-B712-CD1E346A7DFF}"/>
              </a:ext>
            </a:extLst>
          </p:cNvPr>
          <p:cNvGrpSpPr/>
          <p:nvPr/>
        </p:nvGrpSpPr>
        <p:grpSpPr>
          <a:xfrm>
            <a:off x="6393665" y="1940531"/>
            <a:ext cx="849460" cy="788900"/>
            <a:chOff x="0" y="0"/>
            <a:chExt cx="1132614" cy="1051866"/>
          </a:xfrm>
        </p:grpSpPr>
        <p:grpSp>
          <p:nvGrpSpPr>
            <p:cNvPr id="40" name="Group 25">
              <a:extLst>
                <a:ext uri="{FF2B5EF4-FFF2-40B4-BE49-F238E27FC236}">
                  <a16:creationId xmlns:a16="http://schemas.microsoft.com/office/drawing/2014/main" id="{A7CADAA7-7376-F151-6400-F91644098AA7}"/>
                </a:ext>
              </a:extLst>
            </p:cNvPr>
            <p:cNvGrpSpPr/>
            <p:nvPr/>
          </p:nvGrpSpPr>
          <p:grpSpPr>
            <a:xfrm>
              <a:off x="0" y="43144"/>
              <a:ext cx="1008722" cy="1008722"/>
              <a:chOff x="0" y="0"/>
              <a:chExt cx="812800" cy="812800"/>
            </a:xfrm>
          </p:grpSpPr>
          <p:sp>
            <p:nvSpPr>
              <p:cNvPr id="44" name="Freeform 26">
                <a:extLst>
                  <a:ext uri="{FF2B5EF4-FFF2-40B4-BE49-F238E27FC236}">
                    <a16:creationId xmlns:a16="http://schemas.microsoft.com/office/drawing/2014/main" id="{15F9EE71-8F4F-5751-95DB-1CFD5F10C35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45" name="TextBox 27">
                <a:extLst>
                  <a:ext uri="{FF2B5EF4-FFF2-40B4-BE49-F238E27FC236}">
                    <a16:creationId xmlns:a16="http://schemas.microsoft.com/office/drawing/2014/main" id="{D466AB07-9E67-03AE-43AE-2237EDB54046}"/>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41" name="Freeform 28">
              <a:extLst>
                <a:ext uri="{FF2B5EF4-FFF2-40B4-BE49-F238E27FC236}">
                  <a16:creationId xmlns:a16="http://schemas.microsoft.com/office/drawing/2014/main" id="{B21B244B-1E9B-EE8D-7F94-AA8097E3A3D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2" name="TextBox 29">
              <a:extLst>
                <a:ext uri="{FF2B5EF4-FFF2-40B4-BE49-F238E27FC236}">
                  <a16:creationId xmlns:a16="http://schemas.microsoft.com/office/drawing/2014/main" id="{CF0B2A50-2BA9-FE21-2D03-5BF19FE1F50B}"/>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43" name="TextBox 30">
              <a:extLst>
                <a:ext uri="{FF2B5EF4-FFF2-40B4-BE49-F238E27FC236}">
                  <a16:creationId xmlns:a16="http://schemas.microsoft.com/office/drawing/2014/main" id="{3880937C-7CFC-0029-A8DC-C3E0655EBD5E}"/>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46" name="Group 39">
            <a:extLst>
              <a:ext uri="{FF2B5EF4-FFF2-40B4-BE49-F238E27FC236}">
                <a16:creationId xmlns:a16="http://schemas.microsoft.com/office/drawing/2014/main" id="{02B4B2D3-A1F7-6B8A-0C35-1A5BD45D28CE}"/>
              </a:ext>
            </a:extLst>
          </p:cNvPr>
          <p:cNvGrpSpPr/>
          <p:nvPr/>
        </p:nvGrpSpPr>
        <p:grpSpPr>
          <a:xfrm>
            <a:off x="6310330" y="3894908"/>
            <a:ext cx="839876" cy="634434"/>
            <a:chOff x="0" y="0"/>
            <a:chExt cx="1119835" cy="845912"/>
          </a:xfrm>
        </p:grpSpPr>
        <p:grpSp>
          <p:nvGrpSpPr>
            <p:cNvPr id="47" name="Group 40">
              <a:extLst>
                <a:ext uri="{FF2B5EF4-FFF2-40B4-BE49-F238E27FC236}">
                  <a16:creationId xmlns:a16="http://schemas.microsoft.com/office/drawing/2014/main" id="{A28DC771-18CB-3A4B-173A-32B8AA46E930}"/>
                </a:ext>
              </a:extLst>
            </p:cNvPr>
            <p:cNvGrpSpPr/>
            <p:nvPr/>
          </p:nvGrpSpPr>
          <p:grpSpPr>
            <a:xfrm>
              <a:off x="0" y="409949"/>
              <a:ext cx="1119835" cy="435963"/>
              <a:chOff x="0" y="0"/>
              <a:chExt cx="831609" cy="323754"/>
            </a:xfrm>
          </p:grpSpPr>
          <p:sp>
            <p:nvSpPr>
              <p:cNvPr id="50" name="Freeform 41">
                <a:extLst>
                  <a:ext uri="{FF2B5EF4-FFF2-40B4-BE49-F238E27FC236}">
                    <a16:creationId xmlns:a16="http://schemas.microsoft.com/office/drawing/2014/main" id="{DA189C30-5A5B-04BD-C85A-9CED4DF8FA02}"/>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1" name="TextBox 42">
                <a:extLst>
                  <a:ext uri="{FF2B5EF4-FFF2-40B4-BE49-F238E27FC236}">
                    <a16:creationId xmlns:a16="http://schemas.microsoft.com/office/drawing/2014/main" id="{44E5B2C1-1401-FB42-F7D9-FB55DB9CC970}"/>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8" name="TextBox 43">
              <a:extLst>
                <a:ext uri="{FF2B5EF4-FFF2-40B4-BE49-F238E27FC236}">
                  <a16:creationId xmlns:a16="http://schemas.microsoft.com/office/drawing/2014/main" id="{C57DBB5D-8C60-DA82-9E9F-19375FBDE66C}"/>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9" name="Freeform 44">
              <a:extLst>
                <a:ext uri="{FF2B5EF4-FFF2-40B4-BE49-F238E27FC236}">
                  <a16:creationId xmlns:a16="http://schemas.microsoft.com/office/drawing/2014/main" id="{497A8B22-6628-44C2-6805-29E5BB11627E}"/>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sp>
        <p:nvSpPr>
          <p:cNvPr id="52" name="Freeform 93">
            <a:extLst>
              <a:ext uri="{FF2B5EF4-FFF2-40B4-BE49-F238E27FC236}">
                <a16:creationId xmlns:a16="http://schemas.microsoft.com/office/drawing/2014/main" id="{F06965DE-0C13-7B37-7EC0-A55ADB5B057D}"/>
              </a:ext>
            </a:extLst>
          </p:cNvPr>
          <p:cNvSpPr/>
          <p:nvPr/>
        </p:nvSpPr>
        <p:spPr>
          <a:xfrm>
            <a:off x="6413289" y="5646696"/>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53" name="Group 94">
            <a:extLst>
              <a:ext uri="{FF2B5EF4-FFF2-40B4-BE49-F238E27FC236}">
                <a16:creationId xmlns:a16="http://schemas.microsoft.com/office/drawing/2014/main" id="{41CAE01A-E38B-2C5D-BF78-8C70AFA64BEE}"/>
              </a:ext>
            </a:extLst>
          </p:cNvPr>
          <p:cNvGrpSpPr/>
          <p:nvPr/>
        </p:nvGrpSpPr>
        <p:grpSpPr>
          <a:xfrm>
            <a:off x="6308769" y="8561238"/>
            <a:ext cx="693343" cy="544662"/>
            <a:chOff x="0" y="0"/>
            <a:chExt cx="924458" cy="726216"/>
          </a:xfrm>
        </p:grpSpPr>
        <p:sp>
          <p:nvSpPr>
            <p:cNvPr id="54" name="Freeform 95">
              <a:extLst>
                <a:ext uri="{FF2B5EF4-FFF2-40B4-BE49-F238E27FC236}">
                  <a16:creationId xmlns:a16="http://schemas.microsoft.com/office/drawing/2014/main" id="{45EC01AE-6B37-F781-1AE9-4E812AAF1120}"/>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55" name="TextBox 96">
              <a:extLst>
                <a:ext uri="{FF2B5EF4-FFF2-40B4-BE49-F238E27FC236}">
                  <a16:creationId xmlns:a16="http://schemas.microsoft.com/office/drawing/2014/main" id="{C2A81F88-4C2C-16CD-6DB9-B8FAED9CE536}"/>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56" name="TextBox 97">
              <a:extLst>
                <a:ext uri="{FF2B5EF4-FFF2-40B4-BE49-F238E27FC236}">
                  <a16:creationId xmlns:a16="http://schemas.microsoft.com/office/drawing/2014/main" id="{A4548014-F3D8-EED7-639D-2BBDACC3BF40}"/>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57" name="Freeform 23">
            <a:extLst>
              <a:ext uri="{FF2B5EF4-FFF2-40B4-BE49-F238E27FC236}">
                <a16:creationId xmlns:a16="http://schemas.microsoft.com/office/drawing/2014/main" id="{EB25556A-D31D-83CE-75C6-07C11489B5C6}"/>
              </a:ext>
            </a:extLst>
          </p:cNvPr>
          <p:cNvSpPr/>
          <p:nvPr/>
        </p:nvSpPr>
        <p:spPr>
          <a:xfrm flipH="1">
            <a:off x="6527020" y="4741689"/>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59" name="Group 7">
            <a:extLst>
              <a:ext uri="{FF2B5EF4-FFF2-40B4-BE49-F238E27FC236}">
                <a16:creationId xmlns:a16="http://schemas.microsoft.com/office/drawing/2014/main" id="{81603701-5827-C1DE-8F2D-8A11089561EE}"/>
              </a:ext>
            </a:extLst>
          </p:cNvPr>
          <p:cNvGrpSpPr/>
          <p:nvPr/>
        </p:nvGrpSpPr>
        <p:grpSpPr>
          <a:xfrm>
            <a:off x="6402811" y="2952029"/>
            <a:ext cx="756541" cy="728526"/>
            <a:chOff x="0" y="0"/>
            <a:chExt cx="3741232" cy="3821539"/>
          </a:xfrm>
        </p:grpSpPr>
        <p:sp>
          <p:nvSpPr>
            <p:cNvPr id="60" name="Freeform 8">
              <a:extLst>
                <a:ext uri="{FF2B5EF4-FFF2-40B4-BE49-F238E27FC236}">
                  <a16:creationId xmlns:a16="http://schemas.microsoft.com/office/drawing/2014/main" id="{47FBD8D4-E86E-27CD-2DE0-8F259E995C7C}"/>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61" name="Freeform 9">
              <a:extLst>
                <a:ext uri="{FF2B5EF4-FFF2-40B4-BE49-F238E27FC236}">
                  <a16:creationId xmlns:a16="http://schemas.microsoft.com/office/drawing/2014/main" id="{D2E1F6AC-A50F-D05F-DFBB-A04234EAC062}"/>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grpSp>
          <p:nvGrpSpPr>
            <p:cNvPr id="62" name="Group 10">
              <a:extLst>
                <a:ext uri="{FF2B5EF4-FFF2-40B4-BE49-F238E27FC236}">
                  <a16:creationId xmlns:a16="http://schemas.microsoft.com/office/drawing/2014/main" id="{A68C5FD4-08B0-5A0B-AB03-E436387B81DE}"/>
                </a:ext>
              </a:extLst>
            </p:cNvPr>
            <p:cNvGrpSpPr/>
            <p:nvPr/>
          </p:nvGrpSpPr>
          <p:grpSpPr>
            <a:xfrm>
              <a:off x="0" y="1810741"/>
              <a:ext cx="852996" cy="852996"/>
              <a:chOff x="0" y="0"/>
              <a:chExt cx="812800" cy="812800"/>
            </a:xfrm>
          </p:grpSpPr>
          <p:sp>
            <p:nvSpPr>
              <p:cNvPr id="66" name="Freeform 11">
                <a:extLst>
                  <a:ext uri="{FF2B5EF4-FFF2-40B4-BE49-F238E27FC236}">
                    <a16:creationId xmlns:a16="http://schemas.microsoft.com/office/drawing/2014/main" id="{928AE972-1A12-6704-68AE-BA9A1DDA2FE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67" name="TextBox 12">
                <a:extLst>
                  <a:ext uri="{FF2B5EF4-FFF2-40B4-BE49-F238E27FC236}">
                    <a16:creationId xmlns:a16="http://schemas.microsoft.com/office/drawing/2014/main" id="{97E108B7-4FB7-0016-89C9-9638D5D30D7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63" name="Group 13">
              <a:extLst>
                <a:ext uri="{FF2B5EF4-FFF2-40B4-BE49-F238E27FC236}">
                  <a16:creationId xmlns:a16="http://schemas.microsoft.com/office/drawing/2014/main" id="{82C8A26B-216E-699B-DE2C-5C7C51BCA03C}"/>
                </a:ext>
              </a:extLst>
            </p:cNvPr>
            <p:cNvGrpSpPr/>
            <p:nvPr/>
          </p:nvGrpSpPr>
          <p:grpSpPr>
            <a:xfrm>
              <a:off x="2570638" y="270521"/>
              <a:ext cx="583309" cy="583309"/>
              <a:chOff x="0" y="0"/>
              <a:chExt cx="812800" cy="812800"/>
            </a:xfrm>
          </p:grpSpPr>
          <p:sp>
            <p:nvSpPr>
              <p:cNvPr id="64" name="Freeform 14">
                <a:extLst>
                  <a:ext uri="{FF2B5EF4-FFF2-40B4-BE49-F238E27FC236}">
                    <a16:creationId xmlns:a16="http://schemas.microsoft.com/office/drawing/2014/main" id="{25559696-E726-F4F8-FC5E-B12B328D3F5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65" name="TextBox 15">
                <a:extLst>
                  <a:ext uri="{FF2B5EF4-FFF2-40B4-BE49-F238E27FC236}">
                    <a16:creationId xmlns:a16="http://schemas.microsoft.com/office/drawing/2014/main" id="{CC7DEE34-827A-977E-530B-AA52845EC37D}"/>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68" name="TextBox 79">
            <a:extLst>
              <a:ext uri="{FF2B5EF4-FFF2-40B4-BE49-F238E27FC236}">
                <a16:creationId xmlns:a16="http://schemas.microsoft.com/office/drawing/2014/main" id="{2F6A5595-0B7C-089D-10DD-7107D2A0B31C}"/>
              </a:ext>
            </a:extLst>
          </p:cNvPr>
          <p:cNvSpPr txBox="1"/>
          <p:nvPr/>
        </p:nvSpPr>
        <p:spPr>
          <a:xfrm>
            <a:off x="503321" y="58839"/>
            <a:ext cx="17297400" cy="1478977"/>
          </a:xfrm>
          <a:prstGeom prst="rect">
            <a:avLst/>
          </a:prstGeom>
        </p:spPr>
        <p:txBody>
          <a:bodyPr wrap="square" lIns="0" tIns="0" rIns="0" bIns="0" rtlCol="0" anchor="t">
            <a:spAutoFit/>
          </a:bodyPr>
          <a:lstStyle/>
          <a:p>
            <a:pPr marL="0" lvl="0" indent="0" algn="ctr">
              <a:lnSpc>
                <a:spcPts val="12880"/>
              </a:lnSpc>
              <a:spcBef>
                <a:spcPct val="0"/>
              </a:spcBef>
            </a:pPr>
            <a:r>
              <a:rPr lang="en-US" sz="8800" spc="-138" dirty="0">
                <a:solidFill>
                  <a:srgbClr val="065FA9"/>
                </a:solidFill>
                <a:latin typeface="Barlow Condensed Bold"/>
              </a:rPr>
              <a:t>Spring Summer 2025 Menu Information</a:t>
            </a:r>
          </a:p>
        </p:txBody>
      </p:sp>
      <p:sp>
        <p:nvSpPr>
          <p:cNvPr id="69" name="Flowchart: Connector 68">
            <a:extLst>
              <a:ext uri="{FF2B5EF4-FFF2-40B4-BE49-F238E27FC236}">
                <a16:creationId xmlns:a16="http://schemas.microsoft.com/office/drawing/2014/main" id="{D27D9B40-9BCD-6DC6-91A4-60494FF5605D}"/>
              </a:ext>
            </a:extLst>
          </p:cNvPr>
          <p:cNvSpPr/>
          <p:nvPr/>
        </p:nvSpPr>
        <p:spPr>
          <a:xfrm>
            <a:off x="13395465" y="6844876"/>
            <a:ext cx="2955677" cy="2916283"/>
          </a:xfrm>
          <a:prstGeom prst="flowChartConnector">
            <a:avLst/>
          </a:prstGeom>
          <a:solidFill>
            <a:srgbClr val="DDB666"/>
          </a:solidFill>
          <a:ln>
            <a:solidFill>
              <a:srgbClr val="DDB666"/>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a:latin typeface="Canva Sans"/>
              </a:rPr>
              <a:t>The average daily free sugar content of this menu is </a:t>
            </a:r>
            <a:r>
              <a:rPr lang="en-GB">
                <a:solidFill>
                  <a:srgbClr val="FFFFFF"/>
                </a:solidFill>
                <a:latin typeface="Canva Sans"/>
              </a:rPr>
              <a:t>3.8g,</a:t>
            </a:r>
            <a:r>
              <a:rPr lang="en-GB">
                <a:latin typeface="Canva Sans"/>
              </a:rPr>
              <a:t> well under the government recommendation of 6.5g!</a:t>
            </a:r>
          </a:p>
        </p:txBody>
      </p:sp>
      <p:sp>
        <p:nvSpPr>
          <p:cNvPr id="70" name="Rectangle 69">
            <a:extLst>
              <a:ext uri="{FF2B5EF4-FFF2-40B4-BE49-F238E27FC236}">
                <a16:creationId xmlns:a16="http://schemas.microsoft.com/office/drawing/2014/main" id="{3B4FEDF8-51C0-C89F-2487-A23B598DD6F8}"/>
              </a:ext>
            </a:extLst>
          </p:cNvPr>
          <p:cNvSpPr/>
          <p:nvPr/>
        </p:nvSpPr>
        <p:spPr>
          <a:xfrm>
            <a:off x="7695574" y="1712167"/>
            <a:ext cx="8892798" cy="2139148"/>
          </a:xfrm>
          <a:prstGeom prst="rect">
            <a:avLst/>
          </a:prstGeom>
          <a:solidFill>
            <a:srgbClr val="CFBFDE"/>
          </a:solidFill>
          <a:ln>
            <a:solidFill>
              <a:srgbClr val="CFBFD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a:solidFill>
                  <a:srgbClr val="9366A7"/>
                </a:solidFill>
                <a:latin typeface="Canva Sans" panose="020B0604020202020204" charset="0"/>
              </a:rPr>
              <a:t>Food for Life Served Here (FFLSH) is an independent accreditation which we have been awarded year-on-year since 2009, and our Silver award shows our food is fresh, local, sustainable and ethical. To gain accreditation you must get points from the FFLSH standards, meaning local meat is Red Tractor assured, eggs are free range, and we only serve sustainably sourced fish, such as MSC. The standards also demonstrate our menus use less ultra-processed foods and no unwanted additives or sweeteners, focusing more on fresh and homemade dishes that our customers will enjoy. Read more about the FFLSH award here - </a:t>
            </a:r>
            <a:r>
              <a:rPr lang="en-GB" sz="1600">
                <a:latin typeface="Canva Sans" panose="020B0604020202020204" charset="0"/>
                <a:hlinkClick r:id="rId16"/>
              </a:rPr>
              <a:t>Food for Life Served Here - Food for Life</a:t>
            </a:r>
            <a:endParaRPr lang="en-GB" sz="1600">
              <a:solidFill>
                <a:srgbClr val="9366A7"/>
              </a:solidFill>
              <a:latin typeface="Canva Sans" panose="020B0604020202020204" charset="0"/>
            </a:endParaRPr>
          </a:p>
        </p:txBody>
      </p:sp>
      <p:sp>
        <p:nvSpPr>
          <p:cNvPr id="71" name="Rectangle 70">
            <a:extLst>
              <a:ext uri="{FF2B5EF4-FFF2-40B4-BE49-F238E27FC236}">
                <a16:creationId xmlns:a16="http://schemas.microsoft.com/office/drawing/2014/main" id="{2AA49F95-3127-3EC7-91CC-D90BAA283349}"/>
              </a:ext>
            </a:extLst>
          </p:cNvPr>
          <p:cNvSpPr/>
          <p:nvPr/>
        </p:nvSpPr>
        <p:spPr>
          <a:xfrm>
            <a:off x="10084776" y="5958977"/>
            <a:ext cx="3044348" cy="2231310"/>
          </a:xfrm>
          <a:prstGeom prst="rect">
            <a:avLst/>
          </a:prstGeom>
          <a:solidFill>
            <a:srgbClr val="9366A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a:solidFill>
                  <a:srgbClr val="CFBFDE"/>
                </a:solidFill>
                <a:latin typeface="Canva Sans" panose="020B0604020202020204" charset="0"/>
              </a:rPr>
              <a:t>As per the School Food Standards we do not add salt to any of our meals. We also work with suppliers to ensure we are working together to meet the government’s salt reduction targets.</a:t>
            </a:r>
          </a:p>
        </p:txBody>
      </p:sp>
      <p:sp>
        <p:nvSpPr>
          <p:cNvPr id="72" name="Rectangle 71">
            <a:extLst>
              <a:ext uri="{FF2B5EF4-FFF2-40B4-BE49-F238E27FC236}">
                <a16:creationId xmlns:a16="http://schemas.microsoft.com/office/drawing/2014/main" id="{D9E4E0CB-1E36-6D27-A3F7-9904D50EE53E}"/>
              </a:ext>
            </a:extLst>
          </p:cNvPr>
          <p:cNvSpPr/>
          <p:nvPr/>
        </p:nvSpPr>
        <p:spPr>
          <a:xfrm>
            <a:off x="7620050" y="6034117"/>
            <a:ext cx="2198385" cy="2763797"/>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a:solidFill>
                  <a:schemeClr val="accent1">
                    <a:lumMod val="20000"/>
                    <a:lumOff val="80000"/>
                  </a:schemeClr>
                </a:solidFill>
                <a:latin typeface="Canva Sans" panose="020B0604020202020204" charset="0"/>
              </a:rPr>
              <a:t>We do not serve any chocolate or confectionary within our school meals, as per the School Food Standards. Our ‘chocolate’ desserts contain only cocoa powder.</a:t>
            </a:r>
          </a:p>
        </p:txBody>
      </p:sp>
      <p:sp>
        <p:nvSpPr>
          <p:cNvPr id="73" name="Rectangle 72">
            <a:extLst>
              <a:ext uri="{FF2B5EF4-FFF2-40B4-BE49-F238E27FC236}">
                <a16:creationId xmlns:a16="http://schemas.microsoft.com/office/drawing/2014/main" id="{624D88AE-734A-3E1B-6673-393D25D0865E}"/>
              </a:ext>
            </a:extLst>
          </p:cNvPr>
          <p:cNvSpPr/>
          <p:nvPr/>
        </p:nvSpPr>
        <p:spPr>
          <a:xfrm>
            <a:off x="14513831" y="4003801"/>
            <a:ext cx="3261099" cy="2698765"/>
          </a:xfrm>
          <a:prstGeom prst="rect">
            <a:avLst/>
          </a:prstGeom>
          <a:solidFill>
            <a:srgbClr val="BAE0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a:solidFill>
                  <a:schemeClr val="accent1"/>
                </a:solidFill>
                <a:latin typeface="Canva Sans" panose="020B0604020202020204" charset="0"/>
              </a:rPr>
              <a:t>All of our menus meet the School Food Standards, meaning our menus are balanced, nutritious and contain lots of healthy foods!</a:t>
            </a:r>
          </a:p>
          <a:p>
            <a:pPr algn="ctr"/>
            <a:r>
              <a:rPr lang="en-GB" sz="1600">
                <a:solidFill>
                  <a:schemeClr val="accent1"/>
                </a:solidFill>
                <a:latin typeface="Canva Sans" panose="020B0604020202020204" charset="0"/>
              </a:rPr>
              <a:t>Read more about the School Food Standards here - </a:t>
            </a:r>
          </a:p>
          <a:p>
            <a:pPr algn="ctr"/>
            <a:r>
              <a:rPr lang="en-GB" sz="1600">
                <a:latin typeface="Canva Sans" panose="020B0604020202020204" charset="0"/>
                <a:hlinkClick r:id="rId17"/>
              </a:rPr>
              <a:t>Homepage - School Food Plan</a:t>
            </a:r>
            <a:endParaRPr lang="en-GB" sz="1600">
              <a:solidFill>
                <a:schemeClr val="accent1"/>
              </a:solidFill>
              <a:latin typeface="Canva Sans" panose="020B0604020202020204" charset="0"/>
            </a:endParaRPr>
          </a:p>
        </p:txBody>
      </p:sp>
      <p:pic>
        <p:nvPicPr>
          <p:cNvPr id="76" name="Picture 3" descr="MSC label">
            <a:extLst>
              <a:ext uri="{FF2B5EF4-FFF2-40B4-BE49-F238E27FC236}">
                <a16:creationId xmlns:a16="http://schemas.microsoft.com/office/drawing/2014/main" id="{897C2D79-D353-20F1-F08C-2535B8938653}"/>
              </a:ext>
            </a:extLst>
          </p:cNvPr>
          <p:cNvPicPr>
            <a:picLocks noChangeAspect="1" noChangeArrowheads="1"/>
          </p:cNvPicPr>
          <p:nvPr/>
        </p:nvPicPr>
        <p:blipFill rotWithShape="1">
          <a:blip r:embed="rId18" cstate="print">
            <a:extLst>
              <a:ext uri="{28A0092B-C50C-407E-A947-70E740481C1C}">
                <a14:useLocalDpi xmlns:a14="http://schemas.microsoft.com/office/drawing/2010/main" val="0"/>
              </a:ext>
            </a:extLst>
          </a:blip>
          <a:srcRect l="13538" t="-4379" r="12516" b="-1"/>
          <a:stretch/>
        </p:blipFill>
        <p:spPr bwMode="auto">
          <a:xfrm>
            <a:off x="6376476" y="7366710"/>
            <a:ext cx="638193" cy="919876"/>
          </a:xfrm>
          <a:prstGeom prst="roundRect">
            <a:avLst>
              <a:gd name="adj" fmla="val 11408"/>
            </a:avLst>
          </a:prstGeom>
          <a:noFill/>
          <a:extLst>
            <a:ext uri="{909E8E84-426E-40DD-AFC4-6F175D3DCCD1}">
              <a14:hiddenFill xmlns:a14="http://schemas.microsoft.com/office/drawing/2010/main">
                <a:solidFill>
                  <a:srgbClr val="FFFFFF"/>
                </a:solidFill>
              </a14:hiddenFill>
            </a:ext>
          </a:extLst>
        </p:spPr>
      </p:pic>
      <p:pic>
        <p:nvPicPr>
          <p:cNvPr id="77" name="Picture 76" descr="A picture containing application&#10;&#10;Description automatically generated">
            <a:extLst>
              <a:ext uri="{FF2B5EF4-FFF2-40B4-BE49-F238E27FC236}">
                <a16:creationId xmlns:a16="http://schemas.microsoft.com/office/drawing/2014/main" id="{345E3C5A-FCE9-D90E-CF6A-6F584838B733}"/>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rot="672792">
            <a:off x="16766213" y="3500692"/>
            <a:ext cx="1192028" cy="641373"/>
          </a:xfrm>
          <a:prstGeom prst="rect">
            <a:avLst/>
          </a:prstGeom>
        </p:spPr>
      </p:pic>
      <p:sp>
        <p:nvSpPr>
          <p:cNvPr id="79" name="Rectangle 78">
            <a:extLst>
              <a:ext uri="{FF2B5EF4-FFF2-40B4-BE49-F238E27FC236}">
                <a16:creationId xmlns:a16="http://schemas.microsoft.com/office/drawing/2014/main" id="{B8FE5F1B-FEFF-95D3-0531-3C7892FF0F7B}"/>
              </a:ext>
            </a:extLst>
          </p:cNvPr>
          <p:cNvSpPr/>
          <p:nvPr/>
        </p:nvSpPr>
        <p:spPr>
          <a:xfrm>
            <a:off x="7651276" y="4120872"/>
            <a:ext cx="6667725" cy="1632228"/>
          </a:xfrm>
          <a:prstGeom prst="rect">
            <a:avLst/>
          </a:prstGeom>
          <a:solidFill>
            <a:srgbClr val="F1E0C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a:solidFill>
                  <a:srgbClr val="AC7F26"/>
                </a:solidFill>
                <a:latin typeface="Canva Sans" panose="020B0604020202020204" charset="0"/>
              </a:rPr>
              <a:t>Our recipes all meet the School Food Standard portion sizes, meaning pupils are getting the right requirements for their age. We provide visual portion size training resources for our kitchen teams. We also offer unlimited vegetables, salads and bread for any pupils who may need a bit extra food that day!</a:t>
            </a:r>
          </a:p>
        </p:txBody>
      </p:sp>
      <p:pic>
        <p:nvPicPr>
          <p:cNvPr id="2" name="Picture 1" descr="A white text on a black background&#10;&#10;Description automatically generated">
            <a:extLst>
              <a:ext uri="{FF2B5EF4-FFF2-40B4-BE49-F238E27FC236}">
                <a16:creationId xmlns:a16="http://schemas.microsoft.com/office/drawing/2014/main" id="{D135767E-9286-F349-1D6F-99D86D778040}"/>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54977" y="9541062"/>
            <a:ext cx="1445223" cy="629782"/>
          </a:xfrm>
          <a:prstGeom prst="rect">
            <a:avLst/>
          </a:prstGeom>
        </p:spPr>
      </p:pic>
      <p:pic>
        <p:nvPicPr>
          <p:cNvPr id="3" name="Picture 2" descr="Red Tractor assurance scheme updates logo in new standards push | News |  The Grocer">
            <a:extLst>
              <a:ext uri="{FF2B5EF4-FFF2-40B4-BE49-F238E27FC236}">
                <a16:creationId xmlns:a16="http://schemas.microsoft.com/office/drawing/2014/main" id="{FCC7E8BB-5168-DD74-E59E-BCDB6B1AD58C}"/>
              </a:ext>
            </a:extLst>
          </p:cNvPr>
          <p:cNvPicPr>
            <a:picLocks noChangeAspect="1"/>
          </p:cNvPicPr>
          <p:nvPr/>
        </p:nvPicPr>
        <p:blipFill rotWithShape="1">
          <a:blip r:embed="rId21" cstate="print">
            <a:extLst>
              <a:ext uri="{28A0092B-C50C-407E-A947-70E740481C1C}">
                <a14:useLocalDpi xmlns:a14="http://schemas.microsoft.com/office/drawing/2010/main" val="0"/>
              </a:ext>
            </a:extLst>
          </a:blip>
          <a:srcRect l="58541" t="2969" r="8939" b="2038"/>
          <a:stretch/>
        </p:blipFill>
        <p:spPr bwMode="auto">
          <a:xfrm>
            <a:off x="6388318" y="6322103"/>
            <a:ext cx="626745" cy="958488"/>
          </a:xfrm>
          <a:prstGeom prst="roundRect">
            <a:avLst/>
          </a:prstGeom>
          <a:noFill/>
          <a:ln>
            <a:noFill/>
          </a:ln>
          <a:extLst>
            <a:ext uri="{53640926-AAD7-44D8-BBD7-CCE9431645EC}">
              <a14:shadowObscured xmlns:a14="http://schemas.microsoft.com/office/drawing/2010/main"/>
            </a:ext>
          </a:extLst>
        </p:spPr>
      </p:pic>
      <p:pic>
        <p:nvPicPr>
          <p:cNvPr id="4" name="Picture 41">
            <a:extLst>
              <a:ext uri="{FF2B5EF4-FFF2-40B4-BE49-F238E27FC236}">
                <a16:creationId xmlns:a16="http://schemas.microsoft.com/office/drawing/2014/main" id="{A731B66E-51C9-A7A9-732E-4E74E8FD252D}"/>
              </a:ext>
            </a:extLst>
          </p:cNvPr>
          <p:cNvPicPr>
            <a:picLocks noChangeAspect="1"/>
          </p:cNvPicPr>
          <p:nvPr/>
        </p:nvPicPr>
        <p:blipFill>
          <a:blip r:embed="rId22"/>
          <a:stretch>
            <a:fillRect/>
          </a:stretch>
        </p:blipFill>
        <p:spPr>
          <a:xfrm rot="10800000" flipH="1" flipV="1">
            <a:off x="6158107" y="9074114"/>
            <a:ext cx="1210038" cy="359691"/>
          </a:xfrm>
          <a:prstGeom prst="rect">
            <a:avLst/>
          </a:prstGeom>
          <a:noFill/>
          <a:ln cap="flat">
            <a:noFill/>
          </a:ln>
        </p:spPr>
      </p:pic>
      <p:sp>
        <p:nvSpPr>
          <p:cNvPr id="5" name="TextBox 4">
            <a:extLst>
              <a:ext uri="{FF2B5EF4-FFF2-40B4-BE49-F238E27FC236}">
                <a16:creationId xmlns:a16="http://schemas.microsoft.com/office/drawing/2014/main" id="{98C8FB92-73DB-FD89-7E47-304252F55900}"/>
              </a:ext>
            </a:extLst>
          </p:cNvPr>
          <p:cNvSpPr txBox="1"/>
          <p:nvPr/>
        </p:nvSpPr>
        <p:spPr>
          <a:xfrm>
            <a:off x="154977" y="1028700"/>
            <a:ext cx="1356590" cy="369332"/>
          </a:xfrm>
          <a:prstGeom prst="rect">
            <a:avLst/>
          </a:prstGeom>
          <a:noFill/>
        </p:spPr>
        <p:txBody>
          <a:bodyPr wrap="none" rtlCol="0">
            <a:spAutoFit/>
          </a:bodyPr>
          <a:lstStyle/>
          <a:p>
            <a:r>
              <a:rPr lang="en-GB"/>
              <a:t>Hales Valley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292513231"/>
              </p:ext>
            </p:extLst>
          </p:nvPr>
        </p:nvGraphicFramePr>
        <p:xfrm>
          <a:off x="1007182" y="1662365"/>
          <a:ext cx="16154400" cy="7900735"/>
        </p:xfrm>
        <a:graphic>
          <a:graphicData uri="http://schemas.openxmlformats.org/drawingml/2006/table">
            <a:tbl>
              <a:tblPr firstRow="1" bandRow="1">
                <a:tableStyleId>{5C22544A-7EE6-4342-B048-85BDC9FD1C3A}</a:tableStyleId>
              </a:tblPr>
              <a:tblGrid>
                <a:gridCol w="3230880">
                  <a:extLst>
                    <a:ext uri="{9D8B030D-6E8A-4147-A177-3AD203B41FA5}">
                      <a16:colId xmlns:a16="http://schemas.microsoft.com/office/drawing/2014/main" val="1257960483"/>
                    </a:ext>
                  </a:extLst>
                </a:gridCol>
                <a:gridCol w="3230880">
                  <a:extLst>
                    <a:ext uri="{9D8B030D-6E8A-4147-A177-3AD203B41FA5}">
                      <a16:colId xmlns:a16="http://schemas.microsoft.com/office/drawing/2014/main" val="3704868386"/>
                    </a:ext>
                  </a:extLst>
                </a:gridCol>
                <a:gridCol w="3230880">
                  <a:extLst>
                    <a:ext uri="{9D8B030D-6E8A-4147-A177-3AD203B41FA5}">
                      <a16:colId xmlns:a16="http://schemas.microsoft.com/office/drawing/2014/main" val="4092775209"/>
                    </a:ext>
                  </a:extLst>
                </a:gridCol>
                <a:gridCol w="3230880">
                  <a:extLst>
                    <a:ext uri="{9D8B030D-6E8A-4147-A177-3AD203B41FA5}">
                      <a16:colId xmlns:a16="http://schemas.microsoft.com/office/drawing/2014/main" val="2833176240"/>
                    </a:ext>
                  </a:extLst>
                </a:gridCol>
                <a:gridCol w="3230880">
                  <a:extLst>
                    <a:ext uri="{9D8B030D-6E8A-4147-A177-3AD203B41FA5}">
                      <a16:colId xmlns:a16="http://schemas.microsoft.com/office/drawing/2014/main" val="2375869498"/>
                    </a:ext>
                  </a:extLst>
                </a:gridCol>
              </a:tblGrid>
              <a:tr h="512067">
                <a:tc>
                  <a:txBody>
                    <a:bodyPr/>
                    <a:lstStyle/>
                    <a:p>
                      <a:pPr algn="ctr"/>
                      <a:r>
                        <a:rPr lang="en-GB" sz="2800" b="0">
                          <a:solidFill>
                            <a:schemeClr val="tx2"/>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ctr"/>
                      <a:r>
                        <a:rPr lang="en-GB" sz="2800" b="0">
                          <a:solidFill>
                            <a:schemeClr val="tx2"/>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ctr"/>
                      <a:r>
                        <a:rPr lang="en-GB" sz="2800" b="0">
                          <a:solidFill>
                            <a:schemeClr val="tx2"/>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ctr"/>
                      <a:r>
                        <a:rPr lang="en-GB" sz="2800" b="0">
                          <a:solidFill>
                            <a:schemeClr val="tx2"/>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ctr"/>
                      <a:r>
                        <a:rPr lang="en-GB" sz="2800" b="0">
                          <a:solidFill>
                            <a:schemeClr val="tx2"/>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2571604415"/>
                  </a:ext>
                </a:extLst>
              </a:tr>
              <a:tr h="699096">
                <a:tc>
                  <a:txBody>
                    <a:bodyPr/>
                    <a:lstStyle/>
                    <a:p>
                      <a:pPr algn="l">
                        <a:lnSpc>
                          <a:spcPts val="1960"/>
                        </a:lnSpc>
                      </a:pPr>
                      <a:r>
                        <a:rPr lang="en-US" sz="1400" dirty="0">
                          <a:solidFill>
                            <a:srgbClr val="000000"/>
                          </a:solidFill>
                          <a:latin typeface="Canva Sans Bold"/>
                        </a:rPr>
                        <a:t>Macaroni Cheese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dirty="0">
                          <a:solidFill>
                            <a:srgbClr val="000000"/>
                          </a:solidFill>
                          <a:latin typeface="Century Gothic" panose="020B0502020202020204" pitchFamily="34" charset="0"/>
                        </a:rPr>
                        <a:t>Homemade Classic Macaroni Cheese, made with Cheddar Cheese and served with Toppings: Peri </a:t>
                      </a:r>
                      <a:r>
                        <a:rPr lang="en-US" sz="1400" dirty="0" err="1">
                          <a:solidFill>
                            <a:srgbClr val="000000"/>
                          </a:solidFill>
                          <a:latin typeface="Century Gothic" panose="020B0502020202020204" pitchFamily="34" charset="0"/>
                        </a:rPr>
                        <a:t>Peri</a:t>
                      </a:r>
                      <a:r>
                        <a:rPr lang="en-US" sz="1400" dirty="0">
                          <a:solidFill>
                            <a:srgbClr val="000000"/>
                          </a:solidFill>
                          <a:latin typeface="Century Gothic" panose="020B0502020202020204" pitchFamily="34" charset="0"/>
                        </a:rPr>
                        <a:t> Crushed Nachos or Garlic &amp; Herb Croutons</a:t>
                      </a:r>
                      <a:endParaRPr lang="en-GB" sz="1400" dirty="0">
                        <a:latin typeface="Century Gothic" panose="020B0502020202020204" pitchFamily="34" charset="0"/>
                      </a:endParaRPr>
                    </a:p>
                    <a:p>
                      <a:pPr algn="l">
                        <a:lnSpc>
                          <a:spcPts val="1960"/>
                        </a:lnSpc>
                      </a:pPr>
                      <a:endParaRPr lang="en-GB" sz="1400" dirty="0"/>
                    </a:p>
                    <a:p>
                      <a:pPr algn="l">
                        <a:lnSpc>
                          <a:spcPts val="1960"/>
                        </a:lnSpc>
                      </a:pPr>
                      <a:endParaRPr lang="en-GB" sz="1400" dirty="0"/>
                    </a:p>
                    <a:p>
                      <a:pPr algn="l">
                        <a:lnSpc>
                          <a:spcPts val="1960"/>
                        </a:lnSpc>
                      </a:pPr>
                      <a:endParaRPr lang="en-GB" sz="14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400" dirty="0">
                          <a:solidFill>
                            <a:srgbClr val="000000"/>
                          </a:solidFill>
                          <a:latin typeface="Canva Sans Bold"/>
                        </a:rPr>
                        <a:t>BBQ Chicken Pizza with Salads  </a:t>
                      </a:r>
                      <a:r>
                        <a:rPr lang="en-US" sz="1400" dirty="0">
                          <a:solidFill>
                            <a:srgbClr val="000000"/>
                          </a:solidFill>
                          <a:latin typeface="Century Gothic" panose="020B0502020202020204" pitchFamily="34" charset="0"/>
                        </a:rPr>
                        <a:t>Homemade 50/50 </a:t>
                      </a:r>
                      <a:r>
                        <a:rPr lang="en-US" sz="1400" dirty="0" err="1">
                          <a:solidFill>
                            <a:srgbClr val="000000"/>
                          </a:solidFill>
                          <a:latin typeface="Century Gothic" panose="020B0502020202020204" pitchFamily="34" charset="0"/>
                        </a:rPr>
                        <a:t>Wholemeal</a:t>
                      </a:r>
                      <a:r>
                        <a:rPr lang="en-US" sz="1400" dirty="0">
                          <a:solidFill>
                            <a:srgbClr val="000000"/>
                          </a:solidFill>
                          <a:latin typeface="Century Gothic" panose="020B0502020202020204" pitchFamily="34" charset="0"/>
                        </a:rPr>
                        <a:t> Base topped With</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b="0" dirty="0">
                          <a:solidFill>
                            <a:srgbClr val="000000"/>
                          </a:solidFill>
                          <a:latin typeface="Century Gothic" panose="020B0502020202020204" pitchFamily="34" charset="0"/>
                        </a:rPr>
                        <a:t>Red Tractor Accredited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b="0" dirty="0">
                          <a:solidFill>
                            <a:srgbClr val="000000"/>
                          </a:solidFill>
                          <a:latin typeface="Century Gothic" panose="020B0502020202020204" pitchFamily="34" charset="0"/>
                        </a:rPr>
                        <a:t>Chicken, </a:t>
                      </a:r>
                      <a:r>
                        <a:rPr lang="en-US" sz="1400" dirty="0">
                          <a:solidFill>
                            <a:srgbClr val="000000"/>
                          </a:solidFill>
                          <a:latin typeface="Century Gothic" panose="020B0502020202020204" pitchFamily="34" charset="0"/>
                        </a:rPr>
                        <a:t>Cheddar Cheese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dirty="0">
                          <a:solidFill>
                            <a:srgbClr val="000000"/>
                          </a:solidFill>
                          <a:latin typeface="Century Gothic" panose="020B0502020202020204" pitchFamily="34" charset="0"/>
                        </a:rPr>
                        <a:t>and a Homemade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dirty="0">
                          <a:solidFill>
                            <a:srgbClr val="000000"/>
                          </a:solidFill>
                          <a:latin typeface="Century Gothic" panose="020B0502020202020204" pitchFamily="34" charset="0"/>
                        </a:rPr>
                        <a:t>Tomato Sauce </a:t>
                      </a:r>
                      <a:r>
                        <a:rPr lang="en-GB" sz="1400" dirty="0">
                          <a:solidFill>
                            <a:srgbClr val="000000"/>
                          </a:solidFill>
                          <a:latin typeface="Century Gothic" panose="020B0502020202020204" pitchFamily="34" charset="0"/>
                        </a:rPr>
                        <a:t>Served</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dirty="0">
                          <a:solidFill>
                            <a:srgbClr val="000000"/>
                          </a:solidFill>
                          <a:latin typeface="Century Gothic" panose="020B0502020202020204" pitchFamily="34" charset="0"/>
                        </a:rPr>
                        <a:t>with Fresh Salads</a:t>
                      </a: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4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a:solidFill>
                            <a:schemeClr val="tx1"/>
                          </a:solidFill>
                          <a:latin typeface="Century Gothic" panose="020B0502020202020204" pitchFamily="34" charset="0"/>
                        </a:rPr>
                        <a:t>Pork or Chicken Sausage, Roast Potatoes &amp; Gravy</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b="0">
                          <a:solidFill>
                            <a:srgbClr val="000000"/>
                          </a:solidFill>
                          <a:latin typeface="Century Gothic" panose="020B0502020202020204" pitchFamily="34" charset="0"/>
                        </a:rPr>
                        <a:t>Red Tractor Accredited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b="0">
                          <a:solidFill>
                            <a:srgbClr val="000000"/>
                          </a:solidFill>
                          <a:latin typeface="Century Gothic" panose="020B0502020202020204" pitchFamily="34" charset="0"/>
                        </a:rPr>
                        <a:t>Chicken or Pork Sausage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b="0">
                          <a:solidFill>
                            <a:srgbClr val="000000"/>
                          </a:solidFill>
                          <a:latin typeface="Century Gothic" panose="020B0502020202020204" pitchFamily="34" charset="0"/>
                        </a:rPr>
                        <a:t>served with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b="0">
                          <a:solidFill>
                            <a:srgbClr val="000000"/>
                          </a:solidFill>
                          <a:latin typeface="Century Gothic" panose="020B0502020202020204" pitchFamily="34" charset="0"/>
                        </a:rPr>
                        <a:t>Homemade Roasted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b="0">
                          <a:solidFill>
                            <a:srgbClr val="000000"/>
                          </a:solidFill>
                          <a:latin typeface="Century Gothic" panose="020B0502020202020204" pitchFamily="34" charset="0"/>
                        </a:rPr>
                        <a:t>Potatoes and Vegan Gravy</a:t>
                      </a:r>
                      <a:endParaRPr lang="en-GB" sz="140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400">
                          <a:solidFill>
                            <a:srgbClr val="000000"/>
                          </a:solidFill>
                          <a:latin typeface="Canva Sans Bold"/>
                        </a:rPr>
                        <a:t>Spaghetti Bolognaise</a:t>
                      </a:r>
                    </a:p>
                    <a:p>
                      <a:pPr algn="l">
                        <a:lnSpc>
                          <a:spcPts val="1960"/>
                        </a:lnSpc>
                      </a:pPr>
                      <a:r>
                        <a:rPr lang="en-US" sz="1400">
                          <a:solidFill>
                            <a:srgbClr val="000000"/>
                          </a:solidFill>
                          <a:latin typeface="Century Gothic" panose="020B0502020202020204" pitchFamily="34" charset="0"/>
                        </a:rPr>
                        <a:t>Red Tractor Accredited </a:t>
                      </a:r>
                    </a:p>
                    <a:p>
                      <a:pPr algn="l">
                        <a:lnSpc>
                          <a:spcPts val="1960"/>
                        </a:lnSpc>
                      </a:pPr>
                      <a:r>
                        <a:rPr lang="en-US" sz="1400">
                          <a:solidFill>
                            <a:srgbClr val="000000"/>
                          </a:solidFill>
                          <a:latin typeface="Century Gothic" panose="020B0502020202020204" pitchFamily="34" charset="0"/>
                        </a:rPr>
                        <a:t>Beef Mince and Brown </a:t>
                      </a:r>
                    </a:p>
                    <a:p>
                      <a:pPr algn="l">
                        <a:lnSpc>
                          <a:spcPts val="1960"/>
                        </a:lnSpc>
                      </a:pPr>
                      <a:r>
                        <a:rPr lang="en-US" sz="1400">
                          <a:solidFill>
                            <a:srgbClr val="000000"/>
                          </a:solidFill>
                          <a:latin typeface="Century Gothic" panose="020B0502020202020204" pitchFamily="34" charset="0"/>
                        </a:rPr>
                        <a:t>Lentil Bolognaise Sauce </a:t>
                      </a:r>
                    </a:p>
                    <a:p>
                      <a:pPr algn="l">
                        <a:lnSpc>
                          <a:spcPts val="1960"/>
                        </a:lnSpc>
                      </a:pPr>
                      <a:r>
                        <a:rPr lang="en-US" sz="1400">
                          <a:solidFill>
                            <a:srgbClr val="000000"/>
                          </a:solidFill>
                          <a:latin typeface="Century Gothic" panose="020B0502020202020204" pitchFamily="34" charset="0"/>
                        </a:rPr>
                        <a:t>Served with </a:t>
                      </a:r>
                      <a:r>
                        <a:rPr lang="en-GB" sz="1400">
                          <a:solidFill>
                            <a:srgbClr val="000000"/>
                          </a:solidFill>
                          <a:latin typeface="Century Gothic" panose="020B0502020202020204" pitchFamily="34" charset="0"/>
                        </a:rPr>
                        <a:t>Spaghetti</a:t>
                      </a:r>
                      <a:endParaRPr lang="en-GB" sz="1400">
                        <a:latin typeface="Century Gothic" panose="020B0502020202020204" pitchFamily="34" charset="0"/>
                      </a:endParaRPr>
                    </a:p>
                    <a:p>
                      <a:pPr algn="l">
                        <a:lnSpc>
                          <a:spcPts val="1960"/>
                        </a:lnSpc>
                      </a:pPr>
                      <a:endParaRPr lang="en-US" sz="1400">
                        <a:solidFill>
                          <a:srgbClr val="000000"/>
                        </a:solidFill>
                        <a:highlight>
                          <a:srgbClr val="FFFF00"/>
                        </a:highlight>
                        <a:latin typeface="Canva San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endParaRPr lang="en-US" sz="1400" dirty="0">
                        <a:solidFill>
                          <a:srgbClr val="000000"/>
                        </a:solidFill>
                        <a:latin typeface="Canva Sans Bold"/>
                      </a:endParaRPr>
                    </a:p>
                    <a:p>
                      <a:pPr algn="l">
                        <a:lnSpc>
                          <a:spcPts val="1960"/>
                        </a:lnSpc>
                      </a:pPr>
                      <a:r>
                        <a:rPr lang="en-US" sz="1400" dirty="0">
                          <a:solidFill>
                            <a:srgbClr val="000000"/>
                          </a:solidFill>
                          <a:latin typeface="Canva Sans Bold"/>
                        </a:rPr>
                        <a:t>Fishfingers, Chips and </a:t>
                      </a:r>
                    </a:p>
                    <a:p>
                      <a:pPr algn="l">
                        <a:lnSpc>
                          <a:spcPts val="1960"/>
                        </a:lnSpc>
                      </a:pPr>
                      <a:r>
                        <a:rPr lang="en-US" sz="1400" dirty="0">
                          <a:solidFill>
                            <a:srgbClr val="000000"/>
                          </a:solidFill>
                          <a:latin typeface="Canva Sans Bold"/>
                        </a:rPr>
                        <a:t>Tomato Sauce</a:t>
                      </a:r>
                    </a:p>
                    <a:p>
                      <a:pPr marL="0" lvl="0" indent="0" algn="l">
                        <a:lnSpc>
                          <a:spcPts val="1960"/>
                        </a:lnSpc>
                        <a:spcBef>
                          <a:spcPct val="0"/>
                        </a:spcBef>
                      </a:pPr>
                      <a:r>
                        <a:rPr lang="en-US" sz="1400" dirty="0">
                          <a:solidFill>
                            <a:srgbClr val="000000"/>
                          </a:solidFill>
                          <a:latin typeface="Century Gothic" panose="020B0502020202020204" pitchFamily="34" charset="0"/>
                        </a:rPr>
                        <a:t>Oven Baked Youngs MSC Accredited Pollock </a:t>
                      </a:r>
                    </a:p>
                    <a:p>
                      <a:pPr marL="0" lvl="0" indent="0" algn="l">
                        <a:lnSpc>
                          <a:spcPts val="1960"/>
                        </a:lnSpc>
                        <a:spcBef>
                          <a:spcPct val="0"/>
                        </a:spcBef>
                      </a:pPr>
                      <a:r>
                        <a:rPr lang="en-US" sz="1400" dirty="0">
                          <a:solidFill>
                            <a:srgbClr val="000000"/>
                          </a:solidFill>
                          <a:latin typeface="Century Gothic" panose="020B0502020202020204" pitchFamily="34" charset="0"/>
                        </a:rPr>
                        <a:t>Fishfingers  with Oven Baked </a:t>
                      </a:r>
                    </a:p>
                    <a:p>
                      <a:pPr marL="0" lvl="0" indent="0" algn="l">
                        <a:lnSpc>
                          <a:spcPts val="1960"/>
                        </a:lnSpc>
                        <a:spcBef>
                          <a:spcPct val="0"/>
                        </a:spcBef>
                      </a:pPr>
                      <a:r>
                        <a:rPr lang="en-US" sz="1400" dirty="0">
                          <a:solidFill>
                            <a:srgbClr val="000000"/>
                          </a:solidFill>
                          <a:latin typeface="Century Gothic" panose="020B0502020202020204" pitchFamily="34" charset="0"/>
                        </a:rPr>
                        <a:t>Chips &amp; Tomato Ketchup </a:t>
                      </a:r>
                    </a:p>
                    <a:p>
                      <a:endParaRPr lang="en-GB" sz="1400" dirty="0">
                        <a:highlight>
                          <a:srgbClr val="FFFF00"/>
                        </a:highlight>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1889949154"/>
                  </a:ext>
                </a:extLst>
              </a:tr>
              <a:tr h="370840">
                <a:tc>
                  <a:txBody>
                    <a:bodyPr/>
                    <a:lstStyle/>
                    <a:p>
                      <a:pPr algn="l">
                        <a:lnSpc>
                          <a:spcPts val="1960"/>
                        </a:lnSpc>
                      </a:pPr>
                      <a:r>
                        <a:rPr lang="en-US" sz="1400" dirty="0">
                          <a:solidFill>
                            <a:srgbClr val="000000"/>
                          </a:solidFill>
                          <a:latin typeface="Canva Sans Bold"/>
                        </a:rPr>
                        <a:t>Tomato Pasta  Bake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dirty="0">
                          <a:solidFill>
                            <a:srgbClr val="000000"/>
                          </a:solidFill>
                          <a:latin typeface="Century Gothic"/>
                        </a:rPr>
                        <a:t>Pasta in a Homemade blend of Tomato, Sweet Potato, Lentil and Mixed Herb sauce served with Toppings: Peri </a:t>
                      </a:r>
                      <a:r>
                        <a:rPr lang="en-US" sz="1400" dirty="0" err="1">
                          <a:solidFill>
                            <a:srgbClr val="000000"/>
                          </a:solidFill>
                          <a:latin typeface="Century Gothic"/>
                        </a:rPr>
                        <a:t>Peri</a:t>
                      </a:r>
                      <a:r>
                        <a:rPr lang="en-US" sz="1400" dirty="0">
                          <a:solidFill>
                            <a:srgbClr val="000000"/>
                          </a:solidFill>
                          <a:latin typeface="Century Gothic"/>
                        </a:rPr>
                        <a:t> Crushed Nachos, Garlic &amp; Herb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dirty="0">
                          <a:solidFill>
                            <a:srgbClr val="000000"/>
                          </a:solidFill>
                          <a:latin typeface="Century Gothic" panose="020B0502020202020204" pitchFamily="34" charset="0"/>
                        </a:rPr>
                        <a:t>Croutons,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dirty="0">
                          <a:solidFill>
                            <a:srgbClr val="000000"/>
                          </a:solidFill>
                          <a:latin typeface="Century Gothic" panose="020B0502020202020204" pitchFamily="34" charset="0"/>
                        </a:rPr>
                        <a:t>Cheese or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dirty="0">
                          <a:solidFill>
                            <a:srgbClr val="000000"/>
                          </a:solidFill>
                          <a:latin typeface="Century Gothic"/>
                        </a:rPr>
                        <a:t>Vegan </a:t>
                      </a:r>
                      <a:r>
                        <a:rPr lang="en-US" sz="1400" dirty="0" err="1">
                          <a:solidFill>
                            <a:srgbClr val="000000"/>
                          </a:solidFill>
                          <a:latin typeface="Century Gothic"/>
                        </a:rPr>
                        <a:t>Sheese</a:t>
                      </a:r>
                      <a:endParaRPr lang="en-US" sz="1400" dirty="0">
                        <a:solidFill>
                          <a:srgbClr val="000000"/>
                        </a:solidFill>
                        <a:latin typeface="Century Gothic"/>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400">
                          <a:solidFill>
                            <a:srgbClr val="000000"/>
                          </a:solidFill>
                          <a:latin typeface="Canva Sans Bold"/>
                        </a:rPr>
                        <a:t>Mild Mexican Chilli with Rice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b="0">
                          <a:solidFill>
                            <a:srgbClr val="000000"/>
                          </a:solidFill>
                          <a:latin typeface="Century Gothic" panose="020B0502020202020204" pitchFamily="34" charset="0"/>
                        </a:rPr>
                        <a:t>Vegan Soya Mince in a Mild Smoked Paprika Homemade Tomato Sauce with Kidney Beans, Served with 50/50 Wholemeal Rice</a:t>
                      </a:r>
                    </a:p>
                    <a:p>
                      <a:pPr algn="l">
                        <a:lnSpc>
                          <a:spcPts val="1960"/>
                        </a:lnSpc>
                      </a:pPr>
                      <a:endParaRPr lang="en-GB" sz="1400">
                        <a:highlight>
                          <a:srgbClr val="FFFF00"/>
                        </a:highlight>
                      </a:endParaRPr>
                    </a:p>
                    <a:p>
                      <a:pPr algn="l">
                        <a:lnSpc>
                          <a:spcPts val="1960"/>
                        </a:lnSpc>
                      </a:pPr>
                      <a:endParaRPr lang="en-GB" sz="1400">
                        <a:highlight>
                          <a:srgbClr val="FFFF00"/>
                        </a:highlight>
                      </a:endParaRPr>
                    </a:p>
                    <a:p>
                      <a:pPr algn="l">
                        <a:lnSpc>
                          <a:spcPts val="1960"/>
                        </a:lnSpc>
                      </a:pPr>
                      <a:endParaRPr lang="en-GB" sz="1400">
                        <a:highlight>
                          <a:srgbClr val="FFFF00"/>
                        </a:highlight>
                      </a:endParaRPr>
                    </a:p>
                    <a:p>
                      <a:pPr algn="l">
                        <a:lnSpc>
                          <a:spcPts val="1960"/>
                        </a:lnSpc>
                      </a:pPr>
                      <a:endParaRPr lang="en-GB" sz="1400">
                        <a:highlight>
                          <a:srgbClr val="FFFF00"/>
                        </a:highlight>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Bold"/>
                        </a:rPr>
                        <a:t>Roast Quorn Fillet with Roast Potatoes and Gravy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b="0">
                          <a:solidFill>
                            <a:srgbClr val="000000"/>
                          </a:solidFill>
                          <a:latin typeface="Century Gothic" panose="020B0502020202020204" pitchFamily="34" charset="0"/>
                        </a:rPr>
                        <a:t>Vegan Quorn Fillet served with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b="0">
                          <a:solidFill>
                            <a:srgbClr val="000000"/>
                          </a:solidFill>
                          <a:latin typeface="Century Gothic" panose="020B0502020202020204" pitchFamily="34" charset="0"/>
                        </a:rPr>
                        <a:t>Homemade Roasted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b="0">
                          <a:solidFill>
                            <a:srgbClr val="000000"/>
                          </a:solidFill>
                          <a:latin typeface="Century Gothic" panose="020B0502020202020204" pitchFamily="34" charset="0"/>
                        </a:rPr>
                        <a:t>Potatoes and Vegan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b="0">
                          <a:solidFill>
                            <a:srgbClr val="000000"/>
                          </a:solidFill>
                          <a:latin typeface="Century Gothic" panose="020B0502020202020204" pitchFamily="34" charset="0"/>
                        </a:rPr>
                        <a:t>Gravy</a:t>
                      </a:r>
                      <a:endParaRPr lang="en-US" sz="140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400">
                          <a:solidFill>
                            <a:srgbClr val="000000"/>
                          </a:solidFill>
                          <a:latin typeface="Canva Sans Bold"/>
                        </a:rPr>
                        <a:t>NEW Chef’s Special – Chickpea Curry with Rice</a:t>
                      </a:r>
                    </a:p>
                    <a:p>
                      <a:pPr algn="l">
                        <a:lnSpc>
                          <a:spcPts val="1960"/>
                        </a:lnSpc>
                      </a:pPr>
                      <a:r>
                        <a:rPr lang="en-GB" sz="1400">
                          <a:latin typeface="Century Gothic"/>
                        </a:rPr>
                        <a:t>A Creamy Coconut Curry Made with Chickpeas and Spinach Served with 50/50 Wholemeal Rice</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400">
                          <a:solidFill>
                            <a:srgbClr val="000000"/>
                          </a:solidFill>
                          <a:latin typeface="Canva Sans Bold"/>
                        </a:rPr>
                        <a:t>Cheese and Bean Pasty with Chips and Tomato Sauce </a:t>
                      </a:r>
                    </a:p>
                    <a:p>
                      <a:pPr marL="0" lvl="0" indent="0" algn="l">
                        <a:lnSpc>
                          <a:spcPts val="1960"/>
                        </a:lnSpc>
                        <a:spcBef>
                          <a:spcPct val="0"/>
                        </a:spcBef>
                      </a:pPr>
                      <a:r>
                        <a:rPr lang="en-US" sz="1400">
                          <a:solidFill>
                            <a:srgbClr val="000000"/>
                          </a:solidFill>
                          <a:latin typeface="Century Gothic" panose="020B0502020202020204" pitchFamily="34" charset="0"/>
                        </a:rPr>
                        <a:t>Homemade Cheddar Cheese and Reduced Sugar &amp; Salt Baked Bean Pasty Served with </a:t>
                      </a:r>
                    </a:p>
                    <a:p>
                      <a:pPr marL="0" lvl="0" indent="0" algn="l">
                        <a:lnSpc>
                          <a:spcPts val="1960"/>
                        </a:lnSpc>
                        <a:spcBef>
                          <a:spcPct val="0"/>
                        </a:spcBef>
                      </a:pPr>
                      <a:r>
                        <a:rPr lang="en-US" sz="1400">
                          <a:solidFill>
                            <a:srgbClr val="000000"/>
                          </a:solidFill>
                          <a:latin typeface="Century Gothic" panose="020B0502020202020204" pitchFamily="34" charset="0"/>
                        </a:rPr>
                        <a:t>Oven Baked Chips &amp; </a:t>
                      </a:r>
                    </a:p>
                    <a:p>
                      <a:pPr marL="0" lvl="0" indent="0" algn="l">
                        <a:lnSpc>
                          <a:spcPts val="1960"/>
                        </a:lnSpc>
                        <a:spcBef>
                          <a:spcPct val="0"/>
                        </a:spcBef>
                      </a:pPr>
                      <a:r>
                        <a:rPr lang="en-US" sz="1400">
                          <a:solidFill>
                            <a:srgbClr val="000000"/>
                          </a:solidFill>
                          <a:latin typeface="Century Gothic" panose="020B0502020202020204" pitchFamily="34" charset="0"/>
                        </a:rPr>
                        <a:t>Tomato Ketchup</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b="1">
                          <a:solidFill>
                            <a:srgbClr val="000000"/>
                          </a:solidFill>
                          <a:latin typeface="Century Gothic" panose="020B0502020202020204" pitchFamily="34" charset="0"/>
                        </a:rPr>
                        <a:t>Option, </a:t>
                      </a:r>
                      <a:r>
                        <a:rPr lang="en-GB" sz="1400" b="1">
                          <a:solidFill>
                            <a:srgbClr val="000000"/>
                          </a:solidFill>
                          <a:latin typeface="Canva Sans Bold"/>
                        </a:rPr>
                        <a:t>Cheese and Tomato  Pizza </a:t>
                      </a:r>
                      <a:endParaRPr lang="en-US" sz="1400" b="0">
                        <a:solidFill>
                          <a:srgbClr val="000000"/>
                        </a:solidFill>
                        <a:latin typeface="Century Gothic" panose="020B0502020202020204" pitchFamily="34" charset="0"/>
                      </a:endParaRP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400">
                        <a:solidFill>
                          <a:srgbClr val="000000"/>
                        </a:solidFill>
                        <a:latin typeface="Canva Sans"/>
                      </a:endParaRPr>
                    </a:p>
                    <a:p>
                      <a:pPr marL="0" lvl="0" indent="0" algn="l">
                        <a:lnSpc>
                          <a:spcPts val="1960"/>
                        </a:lnSpc>
                        <a:spcBef>
                          <a:spcPct val="0"/>
                        </a:spcBef>
                      </a:pPr>
                      <a:endParaRPr lang="en-GB" sz="140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3403764832"/>
                  </a:ext>
                </a:extLst>
              </a:tr>
              <a:tr h="370840">
                <a:tc gridSpan="5">
                  <a:txBody>
                    <a:bodyPr/>
                    <a:lstStyle/>
                    <a:p>
                      <a:pPr algn="ctr">
                        <a:lnSpc>
                          <a:spcPts val="1960"/>
                        </a:lnSpc>
                      </a:pPr>
                      <a:r>
                        <a:rPr lang="en-US" sz="1400">
                          <a:solidFill>
                            <a:srgbClr val="000000"/>
                          </a:solidFill>
                          <a:latin typeface="Century Gothic" panose="020B0502020202020204" pitchFamily="34" charset="0"/>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rgbClr val="000000"/>
                          </a:solidFill>
                          <a:latin typeface="Century Gothic" panose="020B0502020202020204" pitchFamily="34" charset="0"/>
                        </a:rPr>
                        <a:t>We also serve a daily salad selection for pupils to help themselves to.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0">
                <a:tc>
                  <a:txBody>
                    <a:bodyPr/>
                    <a:lstStyle/>
                    <a:p>
                      <a:pPr algn="l">
                        <a:lnSpc>
                          <a:spcPts val="1960"/>
                        </a:lnSpc>
                      </a:pPr>
                      <a:r>
                        <a:rPr lang="en-US" sz="1400" b="0">
                          <a:solidFill>
                            <a:srgbClr val="000000"/>
                          </a:solidFill>
                          <a:latin typeface="Canva Sans Bold"/>
                        </a:rPr>
                        <a:t>Apple Flapjack</a:t>
                      </a:r>
                    </a:p>
                    <a:p>
                      <a:pPr algn="l">
                        <a:lnSpc>
                          <a:spcPts val="1960"/>
                        </a:lnSpc>
                      </a:pPr>
                      <a:r>
                        <a:rPr lang="en-US" sz="1400">
                          <a:solidFill>
                            <a:srgbClr val="000000"/>
                          </a:solidFill>
                          <a:latin typeface="Century Gothic" panose="020B0502020202020204" pitchFamily="34" charset="0"/>
                        </a:rPr>
                        <a:t>Homemade Apple Flapjack made with Oats, Golden Syrup and Apples</a:t>
                      </a:r>
                    </a:p>
                    <a:p>
                      <a:pPr algn="l">
                        <a:lnSpc>
                          <a:spcPts val="1960"/>
                        </a:lnSpc>
                      </a:pPr>
                      <a:endParaRPr lang="en-US" sz="1400">
                        <a:solidFill>
                          <a:srgbClr val="000000"/>
                        </a:solidFill>
                        <a:latin typeface="Century Gothic" panose="020B0502020202020204" pitchFamily="34" charset="0"/>
                      </a:endParaRPr>
                    </a:p>
                    <a:p>
                      <a:pPr algn="l">
                        <a:lnSpc>
                          <a:spcPts val="1960"/>
                        </a:lnSpc>
                      </a:pPr>
                      <a:endParaRPr lang="en-US" sz="1400">
                        <a:solidFill>
                          <a:srgbClr val="000000"/>
                        </a:solidFill>
                        <a:highlight>
                          <a:srgbClr val="FFFF00"/>
                        </a:highlight>
                        <a:latin typeface="Canva Sans"/>
                      </a:endParaRPr>
                    </a:p>
                    <a:p>
                      <a:endParaRPr lang="en-GB" sz="1400">
                        <a:highlight>
                          <a:srgbClr val="FFFF00"/>
                        </a:highlight>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400">
                          <a:solidFill>
                            <a:srgbClr val="000000"/>
                          </a:solidFill>
                          <a:latin typeface="Canva Sans Bold"/>
                        </a:rPr>
                        <a:t>Summer Lemon Cake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entury Gothic" panose="020B0502020202020204" pitchFamily="34" charset="0"/>
                        </a:rPr>
                        <a:t>A Homemade Lemon Sponge Cake</a:t>
                      </a:r>
                      <a:endParaRPr lang="en-US" sz="1400">
                        <a:solidFill>
                          <a:srgbClr val="000000"/>
                        </a:solidFill>
                        <a:latin typeface="Canva Sans Bold"/>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400">
                          <a:solidFill>
                            <a:srgbClr val="000000"/>
                          </a:solidFill>
                          <a:latin typeface="Canva Sans Bold"/>
                        </a:rPr>
                        <a:t>Fruit Platter</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entury Gothic" panose="020B0502020202020204" pitchFamily="34" charset="0"/>
                        </a:rPr>
                        <a:t>A selection of Apple, Orange, Melon and Pineapple</a:t>
                      </a:r>
                    </a:p>
                    <a:p>
                      <a:pPr algn="l">
                        <a:lnSpc>
                          <a:spcPts val="1960"/>
                        </a:lnSpc>
                      </a:pPr>
                      <a:endParaRPr lang="en-US" sz="1400">
                        <a:solidFill>
                          <a:srgbClr val="000000"/>
                        </a:solidFill>
                        <a:latin typeface="Canva San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400">
                          <a:solidFill>
                            <a:srgbClr val="000000"/>
                          </a:solidFill>
                          <a:latin typeface="Canva Sans Bold"/>
                        </a:rPr>
                        <a:t>Savoury Cheese Scone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a:solidFill>
                            <a:srgbClr val="000000"/>
                          </a:solidFill>
                          <a:latin typeface="Century Gothic"/>
                        </a:rPr>
                        <a:t>A Homemade Savoury Scone Made with Cheddar Cheese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Bold"/>
                        </a:rPr>
                        <a:t>Option, Iced Vanilla Sponge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entury Gothic" panose="020B0502020202020204" pitchFamily="34" charset="0"/>
                        </a:rPr>
                        <a:t>Homemade Vanilla Sponge Cake Lightly Iced with Icing Sugar</a:t>
                      </a:r>
                      <a:endParaRPr lang="en-GB" sz="1400">
                        <a:latin typeface="Canva Sans" panose="020B060402020202020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a:solidFill>
                          <a:srgbClr val="000000"/>
                        </a:solidFill>
                        <a:latin typeface="Canva Sans Bol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a:solidFill>
                          <a:srgbClr val="000000"/>
                        </a:solidFill>
                        <a:latin typeface="Century Gothic"/>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400" dirty="0">
                          <a:solidFill>
                            <a:srgbClr val="000000"/>
                          </a:solidFill>
                          <a:latin typeface="Canva Sans Bold"/>
                        </a:rPr>
                        <a:t>Strawberry Jelly with Mandarins</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b="0" dirty="0">
                          <a:solidFill>
                            <a:srgbClr val="000000"/>
                          </a:solidFill>
                          <a:latin typeface="Century Gothic" panose="020B0502020202020204" pitchFamily="34" charset="0"/>
                        </a:rPr>
                        <a:t>Vegan Strawberry </a:t>
                      </a:r>
                      <a:r>
                        <a:rPr lang="en-US" sz="1400" b="0" dirty="0" err="1">
                          <a:solidFill>
                            <a:srgbClr val="000000"/>
                          </a:solidFill>
                          <a:latin typeface="Century Gothic" panose="020B0502020202020204" pitchFamily="34" charset="0"/>
                        </a:rPr>
                        <a:t>Flavoured</a:t>
                      </a:r>
                      <a:r>
                        <a:rPr lang="en-US" sz="1400" b="0" dirty="0">
                          <a:solidFill>
                            <a:srgbClr val="000000"/>
                          </a:solidFill>
                          <a:latin typeface="Century Gothic" panose="020B0502020202020204" pitchFamily="34" charset="0"/>
                        </a:rPr>
                        <a:t> Jelly with Mandarins</a:t>
                      </a:r>
                    </a:p>
                    <a:p>
                      <a:pPr algn="l">
                        <a:lnSpc>
                          <a:spcPts val="1960"/>
                        </a:lnSpc>
                      </a:pPr>
                      <a:endParaRPr lang="en-US" sz="1400" dirty="0">
                        <a:solidFill>
                          <a:srgbClr val="000000"/>
                        </a:solidFill>
                        <a:highlight>
                          <a:srgbClr val="FFFF00"/>
                        </a:highlight>
                        <a:latin typeface="Canva Sans Bold"/>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1503234578"/>
                  </a:ext>
                </a:extLst>
              </a:tr>
            </a:tbl>
          </a:graphicData>
        </a:graphic>
      </p:graphicFrame>
      <p:sp>
        <p:nvSpPr>
          <p:cNvPr id="14" name="Freeform 14"/>
          <p:cNvSpPr/>
          <p:nvPr/>
        </p:nvSpPr>
        <p:spPr>
          <a:xfrm>
            <a:off x="13227180" y="2671180"/>
            <a:ext cx="591804" cy="637828"/>
          </a:xfrm>
          <a:custGeom>
            <a:avLst/>
            <a:gdLst/>
            <a:ahLst/>
            <a:cxnLst/>
            <a:rect l="l" t="t" r="r" b="b"/>
            <a:pathLst>
              <a:path w="658423" h="845272">
                <a:moveTo>
                  <a:pt x="0" y="0"/>
                </a:moveTo>
                <a:lnTo>
                  <a:pt x="658422" y="0"/>
                </a:lnTo>
                <a:lnTo>
                  <a:pt x="658422" y="845272"/>
                </a:lnTo>
                <a:lnTo>
                  <a:pt x="0" y="845272"/>
                </a:lnTo>
                <a:lnTo>
                  <a:pt x="0" y="0"/>
                </a:lnTo>
                <a:close/>
              </a:path>
            </a:pathLst>
          </a:custGeom>
          <a:blipFill>
            <a:blip r:embed="rId3"/>
            <a:stretch>
              <a:fillRect/>
            </a:stretch>
          </a:blipFill>
        </p:spPr>
        <p:txBody>
          <a:bodyPr/>
          <a:lstStyle/>
          <a:p>
            <a:endParaRPr lang="en-GB"/>
          </a:p>
        </p:txBody>
      </p:sp>
      <p:sp>
        <p:nvSpPr>
          <p:cNvPr id="66" name="Freeform 66"/>
          <p:cNvSpPr/>
          <p:nvPr/>
        </p:nvSpPr>
        <p:spPr>
          <a:xfrm>
            <a:off x="6869203" y="2671180"/>
            <a:ext cx="495956" cy="671599"/>
          </a:xfrm>
          <a:custGeom>
            <a:avLst/>
            <a:gdLst/>
            <a:ahLst/>
            <a:cxnLst/>
            <a:rect l="l" t="t" r="r" b="b"/>
            <a:pathLst>
              <a:path w="658423" h="845272">
                <a:moveTo>
                  <a:pt x="0" y="0"/>
                </a:moveTo>
                <a:lnTo>
                  <a:pt x="658423" y="0"/>
                </a:lnTo>
                <a:lnTo>
                  <a:pt x="658423" y="845272"/>
                </a:lnTo>
                <a:lnTo>
                  <a:pt x="0" y="845272"/>
                </a:lnTo>
                <a:lnTo>
                  <a:pt x="0" y="0"/>
                </a:lnTo>
                <a:close/>
              </a:path>
            </a:pathLst>
          </a:custGeom>
          <a:blipFill>
            <a:blip r:embed="rId3"/>
            <a:stretch>
              <a:fillRect/>
            </a:stretch>
          </a:blipFill>
        </p:spPr>
        <p:txBody>
          <a:bodyPr/>
          <a:lstStyle/>
          <a:p>
            <a:endParaRPr lang="en-GB"/>
          </a:p>
        </p:txBody>
      </p:sp>
      <p:sp>
        <p:nvSpPr>
          <p:cNvPr id="79" name="TextBox 79"/>
          <p:cNvSpPr txBox="1"/>
          <p:nvPr/>
        </p:nvSpPr>
        <p:spPr>
          <a:xfrm>
            <a:off x="7000333" y="-288319"/>
            <a:ext cx="4636739"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rgbClr val="065FA9"/>
                </a:solidFill>
                <a:latin typeface="Barlow Condensed Bold"/>
              </a:rPr>
              <a:t>WEEK ONE</a:t>
            </a:r>
          </a:p>
        </p:txBody>
      </p:sp>
      <p:grpSp>
        <p:nvGrpSpPr>
          <p:cNvPr id="152" name="Group 24">
            <a:extLst>
              <a:ext uri="{FF2B5EF4-FFF2-40B4-BE49-F238E27FC236}">
                <a16:creationId xmlns:a16="http://schemas.microsoft.com/office/drawing/2014/main" id="{40D9E17A-BCBA-C0AD-7B80-1F0D3B54ED75}"/>
              </a:ext>
            </a:extLst>
          </p:cNvPr>
          <p:cNvGrpSpPr/>
          <p:nvPr/>
        </p:nvGrpSpPr>
        <p:grpSpPr>
          <a:xfrm>
            <a:off x="13070719" y="3575317"/>
            <a:ext cx="849460" cy="788900"/>
            <a:chOff x="0" y="0"/>
            <a:chExt cx="1132614" cy="1051866"/>
          </a:xfrm>
        </p:grpSpPr>
        <p:grpSp>
          <p:nvGrpSpPr>
            <p:cNvPr id="153" name="Group 25">
              <a:extLst>
                <a:ext uri="{FF2B5EF4-FFF2-40B4-BE49-F238E27FC236}">
                  <a16:creationId xmlns:a16="http://schemas.microsoft.com/office/drawing/2014/main" id="{15B1B474-BC26-115A-1548-F7A009E4AF5D}"/>
                </a:ext>
              </a:extLst>
            </p:cNvPr>
            <p:cNvGrpSpPr/>
            <p:nvPr/>
          </p:nvGrpSpPr>
          <p:grpSpPr>
            <a:xfrm>
              <a:off x="0" y="43144"/>
              <a:ext cx="1008722" cy="1008722"/>
              <a:chOff x="0" y="0"/>
              <a:chExt cx="812800" cy="812800"/>
            </a:xfrm>
          </p:grpSpPr>
          <p:sp>
            <p:nvSpPr>
              <p:cNvPr id="157" name="Freeform 26">
                <a:extLst>
                  <a:ext uri="{FF2B5EF4-FFF2-40B4-BE49-F238E27FC236}">
                    <a16:creationId xmlns:a16="http://schemas.microsoft.com/office/drawing/2014/main" id="{13F48F64-7B7E-0E9F-92AB-67FAB7AD97A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58" name="TextBox 27">
                <a:extLst>
                  <a:ext uri="{FF2B5EF4-FFF2-40B4-BE49-F238E27FC236}">
                    <a16:creationId xmlns:a16="http://schemas.microsoft.com/office/drawing/2014/main" id="{79C4561C-7AFE-E2B9-45B0-D87BCCF8FD0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54" name="Freeform 28">
              <a:extLst>
                <a:ext uri="{FF2B5EF4-FFF2-40B4-BE49-F238E27FC236}">
                  <a16:creationId xmlns:a16="http://schemas.microsoft.com/office/drawing/2014/main" id="{BE2AC3CF-3C6A-76C1-BD37-6918C15F588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55" name="TextBox 29">
              <a:extLst>
                <a:ext uri="{FF2B5EF4-FFF2-40B4-BE49-F238E27FC236}">
                  <a16:creationId xmlns:a16="http://schemas.microsoft.com/office/drawing/2014/main" id="{03B2A12A-267A-453A-F9E2-11D74B4B3B8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56" name="TextBox 30">
              <a:extLst>
                <a:ext uri="{FF2B5EF4-FFF2-40B4-BE49-F238E27FC236}">
                  <a16:creationId xmlns:a16="http://schemas.microsoft.com/office/drawing/2014/main" id="{0CBEFCF3-F848-3CE7-429A-6444D2E6CD4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59" name="Group 24">
            <a:extLst>
              <a:ext uri="{FF2B5EF4-FFF2-40B4-BE49-F238E27FC236}">
                <a16:creationId xmlns:a16="http://schemas.microsoft.com/office/drawing/2014/main" id="{0B174E70-06AE-C5D9-F1A9-471BB0D84225}"/>
              </a:ext>
            </a:extLst>
          </p:cNvPr>
          <p:cNvGrpSpPr/>
          <p:nvPr/>
        </p:nvGrpSpPr>
        <p:grpSpPr>
          <a:xfrm>
            <a:off x="13100076" y="6299187"/>
            <a:ext cx="849460" cy="788900"/>
            <a:chOff x="0" y="0"/>
            <a:chExt cx="1132614" cy="1051866"/>
          </a:xfrm>
        </p:grpSpPr>
        <p:grpSp>
          <p:nvGrpSpPr>
            <p:cNvPr id="160" name="Group 25">
              <a:extLst>
                <a:ext uri="{FF2B5EF4-FFF2-40B4-BE49-F238E27FC236}">
                  <a16:creationId xmlns:a16="http://schemas.microsoft.com/office/drawing/2014/main" id="{B67EA6C8-BE0A-8321-F011-B0AD0FBA4C23}"/>
                </a:ext>
              </a:extLst>
            </p:cNvPr>
            <p:cNvGrpSpPr/>
            <p:nvPr/>
          </p:nvGrpSpPr>
          <p:grpSpPr>
            <a:xfrm>
              <a:off x="0" y="43144"/>
              <a:ext cx="1008722" cy="1008722"/>
              <a:chOff x="0" y="0"/>
              <a:chExt cx="812800" cy="812800"/>
            </a:xfrm>
          </p:grpSpPr>
          <p:sp>
            <p:nvSpPr>
              <p:cNvPr id="164" name="Freeform 26">
                <a:extLst>
                  <a:ext uri="{FF2B5EF4-FFF2-40B4-BE49-F238E27FC236}">
                    <a16:creationId xmlns:a16="http://schemas.microsoft.com/office/drawing/2014/main" id="{4603AB6E-5E94-EC99-0CEE-E89BAC6FEB8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65" name="TextBox 27">
                <a:extLst>
                  <a:ext uri="{FF2B5EF4-FFF2-40B4-BE49-F238E27FC236}">
                    <a16:creationId xmlns:a16="http://schemas.microsoft.com/office/drawing/2014/main" id="{FB046339-FD27-4760-6A96-5F3937B1B9E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61" name="Freeform 28">
              <a:extLst>
                <a:ext uri="{FF2B5EF4-FFF2-40B4-BE49-F238E27FC236}">
                  <a16:creationId xmlns:a16="http://schemas.microsoft.com/office/drawing/2014/main" id="{E48B65F9-0F1D-DBCE-A0E6-2912266C6A99}"/>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62" name="TextBox 29">
              <a:extLst>
                <a:ext uri="{FF2B5EF4-FFF2-40B4-BE49-F238E27FC236}">
                  <a16:creationId xmlns:a16="http://schemas.microsoft.com/office/drawing/2014/main" id="{617FA2D2-F258-019C-2E8D-2A1396EB629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63" name="TextBox 30">
              <a:extLst>
                <a:ext uri="{FF2B5EF4-FFF2-40B4-BE49-F238E27FC236}">
                  <a16:creationId xmlns:a16="http://schemas.microsoft.com/office/drawing/2014/main" id="{39FE6361-3DD4-E733-77F2-AEDBB243231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73" name="Group 24">
            <a:extLst>
              <a:ext uri="{FF2B5EF4-FFF2-40B4-BE49-F238E27FC236}">
                <a16:creationId xmlns:a16="http://schemas.microsoft.com/office/drawing/2014/main" id="{AD33866D-E417-7852-B8AA-98B2B7AE7BE6}"/>
              </a:ext>
            </a:extLst>
          </p:cNvPr>
          <p:cNvGrpSpPr/>
          <p:nvPr/>
        </p:nvGrpSpPr>
        <p:grpSpPr>
          <a:xfrm>
            <a:off x="3328424" y="3591496"/>
            <a:ext cx="849460" cy="756542"/>
            <a:chOff x="0" y="43144"/>
            <a:chExt cx="1132614" cy="1008722"/>
          </a:xfrm>
        </p:grpSpPr>
        <p:grpSp>
          <p:nvGrpSpPr>
            <p:cNvPr id="174" name="Group 25">
              <a:extLst>
                <a:ext uri="{FF2B5EF4-FFF2-40B4-BE49-F238E27FC236}">
                  <a16:creationId xmlns:a16="http://schemas.microsoft.com/office/drawing/2014/main" id="{CE163D81-7914-0283-AA32-0F2856C01473}"/>
                </a:ext>
              </a:extLst>
            </p:cNvPr>
            <p:cNvGrpSpPr/>
            <p:nvPr/>
          </p:nvGrpSpPr>
          <p:grpSpPr>
            <a:xfrm>
              <a:off x="0" y="43144"/>
              <a:ext cx="1008722" cy="1008722"/>
              <a:chOff x="0" y="0"/>
              <a:chExt cx="812800" cy="812800"/>
            </a:xfrm>
          </p:grpSpPr>
          <p:sp>
            <p:nvSpPr>
              <p:cNvPr id="178" name="Freeform 26">
                <a:extLst>
                  <a:ext uri="{FF2B5EF4-FFF2-40B4-BE49-F238E27FC236}">
                    <a16:creationId xmlns:a16="http://schemas.microsoft.com/office/drawing/2014/main" id="{5A89D7AA-FA9D-50E8-E9E8-2E21CCAD614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79" name="TextBox 27">
                <a:extLst>
                  <a:ext uri="{FF2B5EF4-FFF2-40B4-BE49-F238E27FC236}">
                    <a16:creationId xmlns:a16="http://schemas.microsoft.com/office/drawing/2014/main" id="{5A141356-F619-19C2-FAC4-531794449C35}"/>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75" name="Freeform 28">
              <a:extLst>
                <a:ext uri="{FF2B5EF4-FFF2-40B4-BE49-F238E27FC236}">
                  <a16:creationId xmlns:a16="http://schemas.microsoft.com/office/drawing/2014/main" id="{FA9FF2B4-F47D-6CEA-C02A-38BD85ABE846}"/>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76" name="TextBox 29">
              <a:extLst>
                <a:ext uri="{FF2B5EF4-FFF2-40B4-BE49-F238E27FC236}">
                  <a16:creationId xmlns:a16="http://schemas.microsoft.com/office/drawing/2014/main" id="{FCBD7FFA-9062-8694-FB62-1DB994543DBD}"/>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77" name="TextBox 30">
              <a:extLst>
                <a:ext uri="{FF2B5EF4-FFF2-40B4-BE49-F238E27FC236}">
                  <a16:creationId xmlns:a16="http://schemas.microsoft.com/office/drawing/2014/main" id="{A63CFD44-BDAF-0DD5-6CEC-1153007C4D0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80" name="Group 24">
            <a:extLst>
              <a:ext uri="{FF2B5EF4-FFF2-40B4-BE49-F238E27FC236}">
                <a16:creationId xmlns:a16="http://schemas.microsoft.com/office/drawing/2014/main" id="{C326EACD-1BFB-6082-CD89-8B021A957FDA}"/>
              </a:ext>
            </a:extLst>
          </p:cNvPr>
          <p:cNvGrpSpPr/>
          <p:nvPr/>
        </p:nvGrpSpPr>
        <p:grpSpPr>
          <a:xfrm>
            <a:off x="3249878" y="6102453"/>
            <a:ext cx="849460" cy="748070"/>
            <a:chOff x="0" y="43144"/>
            <a:chExt cx="1132614" cy="1008722"/>
          </a:xfrm>
        </p:grpSpPr>
        <p:grpSp>
          <p:nvGrpSpPr>
            <p:cNvPr id="181" name="Group 25">
              <a:extLst>
                <a:ext uri="{FF2B5EF4-FFF2-40B4-BE49-F238E27FC236}">
                  <a16:creationId xmlns:a16="http://schemas.microsoft.com/office/drawing/2014/main" id="{29276D95-8AF5-AA22-08B3-9058CAB4B89A}"/>
                </a:ext>
              </a:extLst>
            </p:cNvPr>
            <p:cNvGrpSpPr/>
            <p:nvPr/>
          </p:nvGrpSpPr>
          <p:grpSpPr>
            <a:xfrm>
              <a:off x="0" y="43144"/>
              <a:ext cx="1008722" cy="1008722"/>
              <a:chOff x="0" y="0"/>
              <a:chExt cx="812800" cy="812800"/>
            </a:xfrm>
          </p:grpSpPr>
          <p:sp>
            <p:nvSpPr>
              <p:cNvPr id="185" name="Freeform 26">
                <a:extLst>
                  <a:ext uri="{FF2B5EF4-FFF2-40B4-BE49-F238E27FC236}">
                    <a16:creationId xmlns:a16="http://schemas.microsoft.com/office/drawing/2014/main" id="{5CF9EDEC-580F-A50D-C315-F470D5ED860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86" name="TextBox 27">
                <a:extLst>
                  <a:ext uri="{FF2B5EF4-FFF2-40B4-BE49-F238E27FC236}">
                    <a16:creationId xmlns:a16="http://schemas.microsoft.com/office/drawing/2014/main" id="{365C632B-40B2-C238-374F-488C7E44B8D9}"/>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82" name="Freeform 28">
              <a:extLst>
                <a:ext uri="{FF2B5EF4-FFF2-40B4-BE49-F238E27FC236}">
                  <a16:creationId xmlns:a16="http://schemas.microsoft.com/office/drawing/2014/main" id="{19C8B29B-C506-C2BF-A35D-1A8906AEF5E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83" name="TextBox 29">
              <a:extLst>
                <a:ext uri="{FF2B5EF4-FFF2-40B4-BE49-F238E27FC236}">
                  <a16:creationId xmlns:a16="http://schemas.microsoft.com/office/drawing/2014/main" id="{72D029F4-C74C-94DC-3B3C-6A994CA2092E}"/>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84" name="TextBox 30">
              <a:extLst>
                <a:ext uri="{FF2B5EF4-FFF2-40B4-BE49-F238E27FC236}">
                  <a16:creationId xmlns:a16="http://schemas.microsoft.com/office/drawing/2014/main" id="{382EAA5C-EBDA-E3BA-D56D-FC8B190CEE1C}"/>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247" name="Picture 246" descr="A white text on a black background&#10;&#10;Description automatically generated">
            <a:extLst>
              <a:ext uri="{FF2B5EF4-FFF2-40B4-BE49-F238E27FC236}">
                <a16:creationId xmlns:a16="http://schemas.microsoft.com/office/drawing/2014/main" id="{152E5F04-CAA8-0EF6-080D-0FB135BB607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839142" y="202569"/>
            <a:ext cx="2072267" cy="903028"/>
          </a:xfrm>
          <a:prstGeom prst="rect">
            <a:avLst/>
          </a:prstGeom>
        </p:spPr>
      </p:pic>
      <p:pic>
        <p:nvPicPr>
          <p:cNvPr id="1027" name="Picture 3" descr="MSC label">
            <a:extLst>
              <a:ext uri="{FF2B5EF4-FFF2-40B4-BE49-F238E27FC236}">
                <a16:creationId xmlns:a16="http://schemas.microsoft.com/office/drawing/2014/main" id="{EB8A25B6-4732-D8AA-0FDA-C15C746FECF2}"/>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3538" t="-4379" r="12034" b="-1"/>
          <a:stretch/>
        </p:blipFill>
        <p:spPr bwMode="auto">
          <a:xfrm>
            <a:off x="16454092" y="2152958"/>
            <a:ext cx="642359" cy="919876"/>
          </a:xfrm>
          <a:prstGeom prst="roundRect">
            <a:avLst>
              <a:gd name="adj" fmla="val 11408"/>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CFEE2F4A-BB97-F97D-861C-0D4477AADF5A}"/>
              </a:ext>
            </a:extLst>
          </p:cNvPr>
          <p:cNvSpPr/>
          <p:nvPr/>
        </p:nvSpPr>
        <p:spPr>
          <a:xfrm>
            <a:off x="911949" y="9563100"/>
            <a:ext cx="16385451" cy="609603"/>
          </a:xfrm>
          <a:prstGeom prst="rect">
            <a:avLst/>
          </a:prstGeom>
          <a:solidFill>
            <a:srgbClr val="065FA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a:latin typeface="Barlow Condensed Bold" panose="020B0604020202020204" charset="0"/>
              </a:rPr>
              <a:t>This information should not be used to manage allergies or intolerances as not all ingredients may be listed out. Please let us know if your child has an allergy or intolerance.</a:t>
            </a:r>
          </a:p>
        </p:txBody>
      </p:sp>
      <p:grpSp>
        <p:nvGrpSpPr>
          <p:cNvPr id="10" name="Group 24">
            <a:extLst>
              <a:ext uri="{FF2B5EF4-FFF2-40B4-BE49-F238E27FC236}">
                <a16:creationId xmlns:a16="http://schemas.microsoft.com/office/drawing/2014/main" id="{9F2D02AF-F551-2814-7AF3-A5874BF4FD48}"/>
              </a:ext>
            </a:extLst>
          </p:cNvPr>
          <p:cNvGrpSpPr/>
          <p:nvPr/>
        </p:nvGrpSpPr>
        <p:grpSpPr>
          <a:xfrm>
            <a:off x="6618140" y="3591496"/>
            <a:ext cx="849460" cy="756542"/>
            <a:chOff x="0" y="43144"/>
            <a:chExt cx="1132614" cy="1008722"/>
          </a:xfrm>
        </p:grpSpPr>
        <p:grpSp>
          <p:nvGrpSpPr>
            <p:cNvPr id="11" name="Group 25">
              <a:extLst>
                <a:ext uri="{FF2B5EF4-FFF2-40B4-BE49-F238E27FC236}">
                  <a16:creationId xmlns:a16="http://schemas.microsoft.com/office/drawing/2014/main" id="{AECF6492-FA95-4BD4-AB5E-B1EC789FAA2C}"/>
                </a:ext>
              </a:extLst>
            </p:cNvPr>
            <p:cNvGrpSpPr/>
            <p:nvPr/>
          </p:nvGrpSpPr>
          <p:grpSpPr>
            <a:xfrm>
              <a:off x="0" y="43144"/>
              <a:ext cx="1008722" cy="1008722"/>
              <a:chOff x="0" y="0"/>
              <a:chExt cx="812800" cy="812800"/>
            </a:xfrm>
          </p:grpSpPr>
          <p:sp>
            <p:nvSpPr>
              <p:cNvPr id="17" name="Freeform 26">
                <a:extLst>
                  <a:ext uri="{FF2B5EF4-FFF2-40B4-BE49-F238E27FC236}">
                    <a16:creationId xmlns:a16="http://schemas.microsoft.com/office/drawing/2014/main" id="{476F3EE5-9BBE-B03B-8622-CB74AAF7BCD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8" name="TextBox 27">
                <a:extLst>
                  <a:ext uri="{FF2B5EF4-FFF2-40B4-BE49-F238E27FC236}">
                    <a16:creationId xmlns:a16="http://schemas.microsoft.com/office/drawing/2014/main" id="{EE158092-EF8C-78EC-449C-E82A36D6D090}"/>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2" name="Freeform 28">
              <a:extLst>
                <a:ext uri="{FF2B5EF4-FFF2-40B4-BE49-F238E27FC236}">
                  <a16:creationId xmlns:a16="http://schemas.microsoft.com/office/drawing/2014/main" id="{0F6A702D-080A-F60B-A078-E400E08978E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5" name="TextBox 29">
              <a:extLst>
                <a:ext uri="{FF2B5EF4-FFF2-40B4-BE49-F238E27FC236}">
                  <a16:creationId xmlns:a16="http://schemas.microsoft.com/office/drawing/2014/main" id="{9739F864-A2B2-BB9C-4F29-703034DA890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6" name="TextBox 30">
              <a:extLst>
                <a:ext uri="{FF2B5EF4-FFF2-40B4-BE49-F238E27FC236}">
                  <a16:creationId xmlns:a16="http://schemas.microsoft.com/office/drawing/2014/main" id="{56FCF23C-DE39-FA44-45AF-B130A9769D55}"/>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49" name="Freeform 23">
            <a:extLst>
              <a:ext uri="{FF2B5EF4-FFF2-40B4-BE49-F238E27FC236}">
                <a16:creationId xmlns:a16="http://schemas.microsoft.com/office/drawing/2014/main" id="{3E6D3517-A042-200E-47AA-5A6A928057A1}"/>
              </a:ext>
            </a:extLst>
          </p:cNvPr>
          <p:cNvSpPr/>
          <p:nvPr/>
        </p:nvSpPr>
        <p:spPr>
          <a:xfrm flipH="1">
            <a:off x="11603978" y="6440040"/>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grpSp>
        <p:nvGrpSpPr>
          <p:cNvPr id="52" name="Group 94">
            <a:extLst>
              <a:ext uri="{FF2B5EF4-FFF2-40B4-BE49-F238E27FC236}">
                <a16:creationId xmlns:a16="http://schemas.microsoft.com/office/drawing/2014/main" id="{BD907B36-EAFF-4A8C-B617-C69535A9B34A}"/>
              </a:ext>
            </a:extLst>
          </p:cNvPr>
          <p:cNvGrpSpPr/>
          <p:nvPr/>
        </p:nvGrpSpPr>
        <p:grpSpPr>
          <a:xfrm>
            <a:off x="1147225" y="9007238"/>
            <a:ext cx="693342" cy="544662"/>
            <a:chOff x="0" y="0"/>
            <a:chExt cx="924457" cy="726216"/>
          </a:xfrm>
        </p:grpSpPr>
        <p:sp>
          <p:nvSpPr>
            <p:cNvPr id="53" name="Freeform 95">
              <a:extLst>
                <a:ext uri="{FF2B5EF4-FFF2-40B4-BE49-F238E27FC236}">
                  <a16:creationId xmlns:a16="http://schemas.microsoft.com/office/drawing/2014/main" id="{CD4C6653-9633-D51C-B1E1-7719CACF3423}"/>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54" name="TextBox 96">
              <a:extLst>
                <a:ext uri="{FF2B5EF4-FFF2-40B4-BE49-F238E27FC236}">
                  <a16:creationId xmlns:a16="http://schemas.microsoft.com/office/drawing/2014/main" id="{4C3CCCEF-ACF8-CB23-C03C-9D282290808E}"/>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55" name="TextBox 97">
              <a:extLst>
                <a:ext uri="{FF2B5EF4-FFF2-40B4-BE49-F238E27FC236}">
                  <a16:creationId xmlns:a16="http://schemas.microsoft.com/office/drawing/2014/main" id="{CF600EB3-D455-2DC8-6F33-614CB3F2C32A}"/>
                </a:ext>
              </a:extLst>
            </p:cNvPr>
            <p:cNvSpPr txBox="1"/>
            <p:nvPr/>
          </p:nvSpPr>
          <p:spPr>
            <a:xfrm>
              <a:off x="0" y="117395"/>
              <a:ext cx="828353" cy="302895"/>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56" name="Group 24">
            <a:extLst>
              <a:ext uri="{FF2B5EF4-FFF2-40B4-BE49-F238E27FC236}">
                <a16:creationId xmlns:a16="http://schemas.microsoft.com/office/drawing/2014/main" id="{48CE4939-3134-015F-55D4-A45AC65C390F}"/>
              </a:ext>
            </a:extLst>
          </p:cNvPr>
          <p:cNvGrpSpPr/>
          <p:nvPr/>
        </p:nvGrpSpPr>
        <p:grpSpPr>
          <a:xfrm>
            <a:off x="3414635" y="8694836"/>
            <a:ext cx="849460" cy="788900"/>
            <a:chOff x="0" y="0"/>
            <a:chExt cx="1132614" cy="1051866"/>
          </a:xfrm>
        </p:grpSpPr>
        <p:grpSp>
          <p:nvGrpSpPr>
            <p:cNvPr id="57" name="Group 25">
              <a:extLst>
                <a:ext uri="{FF2B5EF4-FFF2-40B4-BE49-F238E27FC236}">
                  <a16:creationId xmlns:a16="http://schemas.microsoft.com/office/drawing/2014/main" id="{45EA160A-A696-C4E6-8487-842632714FA8}"/>
                </a:ext>
              </a:extLst>
            </p:cNvPr>
            <p:cNvGrpSpPr/>
            <p:nvPr/>
          </p:nvGrpSpPr>
          <p:grpSpPr>
            <a:xfrm>
              <a:off x="0" y="43144"/>
              <a:ext cx="1008722" cy="1008722"/>
              <a:chOff x="0" y="0"/>
              <a:chExt cx="812800" cy="812800"/>
            </a:xfrm>
          </p:grpSpPr>
          <p:sp>
            <p:nvSpPr>
              <p:cNvPr id="61" name="Freeform 26">
                <a:extLst>
                  <a:ext uri="{FF2B5EF4-FFF2-40B4-BE49-F238E27FC236}">
                    <a16:creationId xmlns:a16="http://schemas.microsoft.com/office/drawing/2014/main" id="{A0E91FBF-9A53-4D1E-202F-46A0E8294B5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62" name="TextBox 27">
                <a:extLst>
                  <a:ext uri="{FF2B5EF4-FFF2-40B4-BE49-F238E27FC236}">
                    <a16:creationId xmlns:a16="http://schemas.microsoft.com/office/drawing/2014/main" id="{36ECC8A6-DDFE-FB7D-9EF6-8CE985018A37}"/>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58" name="Freeform 28">
              <a:extLst>
                <a:ext uri="{FF2B5EF4-FFF2-40B4-BE49-F238E27FC236}">
                  <a16:creationId xmlns:a16="http://schemas.microsoft.com/office/drawing/2014/main" id="{5AD8A99A-DC99-32FF-BF0F-39A31CF5C20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9" name="TextBox 29">
              <a:extLst>
                <a:ext uri="{FF2B5EF4-FFF2-40B4-BE49-F238E27FC236}">
                  <a16:creationId xmlns:a16="http://schemas.microsoft.com/office/drawing/2014/main" id="{9291F36A-D9A3-319D-79D4-C8A01D9D801E}"/>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60" name="TextBox 30">
              <a:extLst>
                <a:ext uri="{FF2B5EF4-FFF2-40B4-BE49-F238E27FC236}">
                  <a16:creationId xmlns:a16="http://schemas.microsoft.com/office/drawing/2014/main" id="{CD1A8084-7670-D2C6-E50F-590F1B4CE9E6}"/>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63" name="Freeform 23">
            <a:extLst>
              <a:ext uri="{FF2B5EF4-FFF2-40B4-BE49-F238E27FC236}">
                <a16:creationId xmlns:a16="http://schemas.microsoft.com/office/drawing/2014/main" id="{EECB7225-5098-DAC3-9C75-DC385DB19F94}"/>
              </a:ext>
            </a:extLst>
          </p:cNvPr>
          <p:cNvSpPr/>
          <p:nvPr/>
        </p:nvSpPr>
        <p:spPr>
          <a:xfrm rot="20498009" flipH="1">
            <a:off x="2195283" y="8749467"/>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64" name="Freeform 93">
            <a:extLst>
              <a:ext uri="{FF2B5EF4-FFF2-40B4-BE49-F238E27FC236}">
                <a16:creationId xmlns:a16="http://schemas.microsoft.com/office/drawing/2014/main" id="{DBD87C24-BCF8-9ACA-64E0-62ECCEA43CC3}"/>
              </a:ext>
            </a:extLst>
          </p:cNvPr>
          <p:cNvSpPr/>
          <p:nvPr/>
        </p:nvSpPr>
        <p:spPr>
          <a:xfrm>
            <a:off x="15001106" y="8821733"/>
            <a:ext cx="521739" cy="647188"/>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grpSp>
        <p:nvGrpSpPr>
          <p:cNvPr id="65" name="Group 94">
            <a:extLst>
              <a:ext uri="{FF2B5EF4-FFF2-40B4-BE49-F238E27FC236}">
                <a16:creationId xmlns:a16="http://schemas.microsoft.com/office/drawing/2014/main" id="{3DB36200-77D8-C2A7-6251-A2E0AF78CEAF}"/>
              </a:ext>
            </a:extLst>
          </p:cNvPr>
          <p:cNvGrpSpPr/>
          <p:nvPr/>
        </p:nvGrpSpPr>
        <p:grpSpPr>
          <a:xfrm>
            <a:off x="5367439" y="8926158"/>
            <a:ext cx="693343" cy="544662"/>
            <a:chOff x="0" y="0"/>
            <a:chExt cx="924458" cy="726216"/>
          </a:xfrm>
        </p:grpSpPr>
        <p:sp>
          <p:nvSpPr>
            <p:cNvPr id="67" name="Freeform 95">
              <a:extLst>
                <a:ext uri="{FF2B5EF4-FFF2-40B4-BE49-F238E27FC236}">
                  <a16:creationId xmlns:a16="http://schemas.microsoft.com/office/drawing/2014/main" id="{0DFF5391-FF14-5D22-C555-BA3E897569E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68" name="TextBox 96">
              <a:extLst>
                <a:ext uri="{FF2B5EF4-FFF2-40B4-BE49-F238E27FC236}">
                  <a16:creationId xmlns:a16="http://schemas.microsoft.com/office/drawing/2014/main" id="{F0B54398-BF68-EB5C-27E4-821EB9FA6FD5}"/>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69" name="TextBox 97">
              <a:extLst>
                <a:ext uri="{FF2B5EF4-FFF2-40B4-BE49-F238E27FC236}">
                  <a16:creationId xmlns:a16="http://schemas.microsoft.com/office/drawing/2014/main" id="{CB018D82-F4D6-1FB5-23F1-CAD40FD97495}"/>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70" name="Group 24">
            <a:extLst>
              <a:ext uri="{FF2B5EF4-FFF2-40B4-BE49-F238E27FC236}">
                <a16:creationId xmlns:a16="http://schemas.microsoft.com/office/drawing/2014/main" id="{7C7264B4-2319-044F-0099-B8A129DCEC5F}"/>
              </a:ext>
            </a:extLst>
          </p:cNvPr>
          <p:cNvGrpSpPr/>
          <p:nvPr/>
        </p:nvGrpSpPr>
        <p:grpSpPr>
          <a:xfrm>
            <a:off x="6479009" y="8296087"/>
            <a:ext cx="849460" cy="788900"/>
            <a:chOff x="0" y="0"/>
            <a:chExt cx="1132614" cy="1051866"/>
          </a:xfrm>
        </p:grpSpPr>
        <p:grpSp>
          <p:nvGrpSpPr>
            <p:cNvPr id="71" name="Group 25">
              <a:extLst>
                <a:ext uri="{FF2B5EF4-FFF2-40B4-BE49-F238E27FC236}">
                  <a16:creationId xmlns:a16="http://schemas.microsoft.com/office/drawing/2014/main" id="{11C2C82B-3A1B-05C1-7818-8B5BD9FB6C27}"/>
                </a:ext>
              </a:extLst>
            </p:cNvPr>
            <p:cNvGrpSpPr/>
            <p:nvPr/>
          </p:nvGrpSpPr>
          <p:grpSpPr>
            <a:xfrm>
              <a:off x="0" y="43144"/>
              <a:ext cx="1008722" cy="1008722"/>
              <a:chOff x="0" y="0"/>
              <a:chExt cx="812800" cy="812800"/>
            </a:xfrm>
          </p:grpSpPr>
          <p:sp>
            <p:nvSpPr>
              <p:cNvPr id="75" name="Freeform 26">
                <a:extLst>
                  <a:ext uri="{FF2B5EF4-FFF2-40B4-BE49-F238E27FC236}">
                    <a16:creationId xmlns:a16="http://schemas.microsoft.com/office/drawing/2014/main" id="{5A460DB7-BC5A-B6B5-B305-D660C6042E7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76" name="TextBox 27">
                <a:extLst>
                  <a:ext uri="{FF2B5EF4-FFF2-40B4-BE49-F238E27FC236}">
                    <a16:creationId xmlns:a16="http://schemas.microsoft.com/office/drawing/2014/main" id="{C4F6F9F2-9566-1A90-D406-59A91A082559}"/>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72" name="Freeform 28">
              <a:extLst>
                <a:ext uri="{FF2B5EF4-FFF2-40B4-BE49-F238E27FC236}">
                  <a16:creationId xmlns:a16="http://schemas.microsoft.com/office/drawing/2014/main" id="{0B6FE4D6-DA3E-F773-3077-5F6E482E9031}"/>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3" name="TextBox 29">
              <a:extLst>
                <a:ext uri="{FF2B5EF4-FFF2-40B4-BE49-F238E27FC236}">
                  <a16:creationId xmlns:a16="http://schemas.microsoft.com/office/drawing/2014/main" id="{5B0C562C-6CED-3504-DF16-3B91909001BB}"/>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74" name="TextBox 30">
              <a:extLst>
                <a:ext uri="{FF2B5EF4-FFF2-40B4-BE49-F238E27FC236}">
                  <a16:creationId xmlns:a16="http://schemas.microsoft.com/office/drawing/2014/main" id="{5358AEE0-B524-0CE7-66F8-A2895F09403F}"/>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77" name="Freeform 93">
            <a:extLst>
              <a:ext uri="{FF2B5EF4-FFF2-40B4-BE49-F238E27FC236}">
                <a16:creationId xmlns:a16="http://schemas.microsoft.com/office/drawing/2014/main" id="{3BB3C8DE-75F0-8B01-E305-F6D3AA34A0AD}"/>
              </a:ext>
            </a:extLst>
          </p:cNvPr>
          <p:cNvSpPr/>
          <p:nvPr/>
        </p:nvSpPr>
        <p:spPr>
          <a:xfrm>
            <a:off x="9172074" y="8946304"/>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grpSp>
        <p:nvGrpSpPr>
          <p:cNvPr id="78" name="Group 94">
            <a:extLst>
              <a:ext uri="{FF2B5EF4-FFF2-40B4-BE49-F238E27FC236}">
                <a16:creationId xmlns:a16="http://schemas.microsoft.com/office/drawing/2014/main" id="{7ED6C376-2850-A9E6-C92D-F77798B4D0B8}"/>
              </a:ext>
            </a:extLst>
          </p:cNvPr>
          <p:cNvGrpSpPr/>
          <p:nvPr/>
        </p:nvGrpSpPr>
        <p:grpSpPr>
          <a:xfrm>
            <a:off x="9903055" y="9004103"/>
            <a:ext cx="693343" cy="544662"/>
            <a:chOff x="0" y="0"/>
            <a:chExt cx="924458" cy="726216"/>
          </a:xfrm>
        </p:grpSpPr>
        <p:sp>
          <p:nvSpPr>
            <p:cNvPr id="80" name="Freeform 95">
              <a:extLst>
                <a:ext uri="{FF2B5EF4-FFF2-40B4-BE49-F238E27FC236}">
                  <a16:creationId xmlns:a16="http://schemas.microsoft.com/office/drawing/2014/main" id="{28D0236F-F430-2D44-CA1B-B8858DD4E0AD}"/>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81" name="TextBox 96">
              <a:extLst>
                <a:ext uri="{FF2B5EF4-FFF2-40B4-BE49-F238E27FC236}">
                  <a16:creationId xmlns:a16="http://schemas.microsoft.com/office/drawing/2014/main" id="{1F988608-DA9C-93EA-160D-3B94D092430A}"/>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82" name="TextBox 97">
              <a:extLst>
                <a:ext uri="{FF2B5EF4-FFF2-40B4-BE49-F238E27FC236}">
                  <a16:creationId xmlns:a16="http://schemas.microsoft.com/office/drawing/2014/main" id="{D3C2E452-781F-C5BD-344D-C65BA86DEAE0}"/>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83" name="Group 94">
            <a:extLst>
              <a:ext uri="{FF2B5EF4-FFF2-40B4-BE49-F238E27FC236}">
                <a16:creationId xmlns:a16="http://schemas.microsoft.com/office/drawing/2014/main" id="{EB83E2B2-6B1D-979E-B037-B91632EE7233}"/>
              </a:ext>
            </a:extLst>
          </p:cNvPr>
          <p:cNvGrpSpPr/>
          <p:nvPr/>
        </p:nvGrpSpPr>
        <p:grpSpPr>
          <a:xfrm>
            <a:off x="12629270" y="9001903"/>
            <a:ext cx="621264" cy="544662"/>
            <a:chOff x="96104" y="0"/>
            <a:chExt cx="828353" cy="726216"/>
          </a:xfrm>
        </p:grpSpPr>
        <p:sp>
          <p:nvSpPr>
            <p:cNvPr id="84" name="Freeform 95">
              <a:extLst>
                <a:ext uri="{FF2B5EF4-FFF2-40B4-BE49-F238E27FC236}">
                  <a16:creationId xmlns:a16="http://schemas.microsoft.com/office/drawing/2014/main" id="{81D5F7FB-7A65-127D-4DB5-64748C14C398}"/>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85" name="TextBox 96">
              <a:extLst>
                <a:ext uri="{FF2B5EF4-FFF2-40B4-BE49-F238E27FC236}">
                  <a16:creationId xmlns:a16="http://schemas.microsoft.com/office/drawing/2014/main" id="{38B7D91C-A132-A5B6-41A2-F9C1986F9C71}"/>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86" name="TextBox 97">
              <a:extLst>
                <a:ext uri="{FF2B5EF4-FFF2-40B4-BE49-F238E27FC236}">
                  <a16:creationId xmlns:a16="http://schemas.microsoft.com/office/drawing/2014/main" id="{BDDDB708-8EE6-1C00-43FE-5C94694076BE}"/>
                </a:ext>
              </a:extLst>
            </p:cNvPr>
            <p:cNvSpPr txBox="1"/>
            <p:nvPr/>
          </p:nvSpPr>
          <p:spPr>
            <a:xfrm>
              <a:off x="132347" y="51155"/>
              <a:ext cx="696006" cy="290677"/>
            </a:xfrm>
            <a:prstGeom prst="rect">
              <a:avLst/>
            </a:prstGeom>
          </p:spPr>
          <p:txBody>
            <a:bodyPr wrap="square"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94" name="Group 94">
            <a:extLst>
              <a:ext uri="{FF2B5EF4-FFF2-40B4-BE49-F238E27FC236}">
                <a16:creationId xmlns:a16="http://schemas.microsoft.com/office/drawing/2014/main" id="{B02445B7-38E9-20FA-D40E-DBF2760A4823}"/>
              </a:ext>
            </a:extLst>
          </p:cNvPr>
          <p:cNvGrpSpPr/>
          <p:nvPr/>
        </p:nvGrpSpPr>
        <p:grpSpPr>
          <a:xfrm>
            <a:off x="15552336" y="8941756"/>
            <a:ext cx="693343" cy="544662"/>
            <a:chOff x="0" y="0"/>
            <a:chExt cx="924458" cy="726216"/>
          </a:xfrm>
        </p:grpSpPr>
        <p:sp>
          <p:nvSpPr>
            <p:cNvPr id="95" name="Freeform 95">
              <a:extLst>
                <a:ext uri="{FF2B5EF4-FFF2-40B4-BE49-F238E27FC236}">
                  <a16:creationId xmlns:a16="http://schemas.microsoft.com/office/drawing/2014/main" id="{4CC5882D-A2E1-8F30-4FE3-0FDCA2538BE3}"/>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96" name="TextBox 96">
              <a:extLst>
                <a:ext uri="{FF2B5EF4-FFF2-40B4-BE49-F238E27FC236}">
                  <a16:creationId xmlns:a16="http://schemas.microsoft.com/office/drawing/2014/main" id="{1184CADF-45EA-56CC-F537-57B474E453FF}"/>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97" name="TextBox 97">
              <a:extLst>
                <a:ext uri="{FF2B5EF4-FFF2-40B4-BE49-F238E27FC236}">
                  <a16:creationId xmlns:a16="http://schemas.microsoft.com/office/drawing/2014/main" id="{9A3499E1-E889-7C9D-0F38-1C42DFA91169}"/>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98" name="Group 24">
            <a:extLst>
              <a:ext uri="{FF2B5EF4-FFF2-40B4-BE49-F238E27FC236}">
                <a16:creationId xmlns:a16="http://schemas.microsoft.com/office/drawing/2014/main" id="{1DCC7AD5-8210-67C3-F39F-02F2A48B7A0D}"/>
              </a:ext>
            </a:extLst>
          </p:cNvPr>
          <p:cNvGrpSpPr/>
          <p:nvPr/>
        </p:nvGrpSpPr>
        <p:grpSpPr>
          <a:xfrm>
            <a:off x="16399767" y="8779382"/>
            <a:ext cx="849460" cy="788900"/>
            <a:chOff x="0" y="0"/>
            <a:chExt cx="1132614" cy="1051866"/>
          </a:xfrm>
        </p:grpSpPr>
        <p:grpSp>
          <p:nvGrpSpPr>
            <p:cNvPr id="99" name="Group 25">
              <a:extLst>
                <a:ext uri="{FF2B5EF4-FFF2-40B4-BE49-F238E27FC236}">
                  <a16:creationId xmlns:a16="http://schemas.microsoft.com/office/drawing/2014/main" id="{FD2F6912-8532-75AC-AD46-45360ED06FA5}"/>
                </a:ext>
              </a:extLst>
            </p:cNvPr>
            <p:cNvGrpSpPr/>
            <p:nvPr/>
          </p:nvGrpSpPr>
          <p:grpSpPr>
            <a:xfrm>
              <a:off x="0" y="43144"/>
              <a:ext cx="1008722" cy="1008722"/>
              <a:chOff x="0" y="0"/>
              <a:chExt cx="812800" cy="812800"/>
            </a:xfrm>
          </p:grpSpPr>
          <p:sp>
            <p:nvSpPr>
              <p:cNvPr id="103" name="Freeform 26">
                <a:extLst>
                  <a:ext uri="{FF2B5EF4-FFF2-40B4-BE49-F238E27FC236}">
                    <a16:creationId xmlns:a16="http://schemas.microsoft.com/office/drawing/2014/main" id="{1EAC6663-5B1F-E2F7-E3DC-EC8EC7BDAF7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4" name="TextBox 27">
                <a:extLst>
                  <a:ext uri="{FF2B5EF4-FFF2-40B4-BE49-F238E27FC236}">
                    <a16:creationId xmlns:a16="http://schemas.microsoft.com/office/drawing/2014/main" id="{AC8F71A8-E536-A5CD-C12E-E2EBCE77D5E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0" name="Freeform 28">
              <a:extLst>
                <a:ext uri="{FF2B5EF4-FFF2-40B4-BE49-F238E27FC236}">
                  <a16:creationId xmlns:a16="http://schemas.microsoft.com/office/drawing/2014/main" id="{BCC4EBDE-8F26-4213-BCEE-FB462B3BB931}"/>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1" name="TextBox 29">
              <a:extLst>
                <a:ext uri="{FF2B5EF4-FFF2-40B4-BE49-F238E27FC236}">
                  <a16:creationId xmlns:a16="http://schemas.microsoft.com/office/drawing/2014/main" id="{66337693-829D-B6D9-8639-D38F20E3FCED}"/>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2" name="TextBox 30">
              <a:extLst>
                <a:ext uri="{FF2B5EF4-FFF2-40B4-BE49-F238E27FC236}">
                  <a16:creationId xmlns:a16="http://schemas.microsoft.com/office/drawing/2014/main" id="{2F2B7FF3-9388-5CF8-5235-987434C741F1}"/>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105" name="Freeform 14">
            <a:extLst>
              <a:ext uri="{FF2B5EF4-FFF2-40B4-BE49-F238E27FC236}">
                <a16:creationId xmlns:a16="http://schemas.microsoft.com/office/drawing/2014/main" id="{B139AAD8-C255-ECA7-DA41-DF482E7B867C}"/>
              </a:ext>
            </a:extLst>
          </p:cNvPr>
          <p:cNvSpPr/>
          <p:nvPr/>
        </p:nvSpPr>
        <p:spPr>
          <a:xfrm>
            <a:off x="10096115" y="2737034"/>
            <a:ext cx="495956" cy="671600"/>
          </a:xfrm>
          <a:custGeom>
            <a:avLst/>
            <a:gdLst/>
            <a:ahLst/>
            <a:cxnLst/>
            <a:rect l="l" t="t" r="r" b="b"/>
            <a:pathLst>
              <a:path w="658423" h="845272">
                <a:moveTo>
                  <a:pt x="0" y="0"/>
                </a:moveTo>
                <a:lnTo>
                  <a:pt x="658422" y="0"/>
                </a:lnTo>
                <a:lnTo>
                  <a:pt x="658422" y="845272"/>
                </a:lnTo>
                <a:lnTo>
                  <a:pt x="0" y="845272"/>
                </a:lnTo>
                <a:lnTo>
                  <a:pt x="0" y="0"/>
                </a:lnTo>
                <a:close/>
              </a:path>
            </a:pathLst>
          </a:custGeom>
          <a:blipFill>
            <a:blip r:embed="rId3"/>
            <a:stretch>
              <a:fillRect/>
            </a:stretch>
          </a:blipFill>
        </p:spPr>
        <p:txBody>
          <a:bodyPr/>
          <a:lstStyle/>
          <a:p>
            <a:endParaRPr lang="en-GB"/>
          </a:p>
        </p:txBody>
      </p:sp>
      <p:grpSp>
        <p:nvGrpSpPr>
          <p:cNvPr id="107" name="Group 24">
            <a:extLst>
              <a:ext uri="{FF2B5EF4-FFF2-40B4-BE49-F238E27FC236}">
                <a16:creationId xmlns:a16="http://schemas.microsoft.com/office/drawing/2014/main" id="{DFED0344-B9C2-C1D7-E49C-9A1E59F56D66}"/>
              </a:ext>
            </a:extLst>
          </p:cNvPr>
          <p:cNvGrpSpPr/>
          <p:nvPr/>
        </p:nvGrpSpPr>
        <p:grpSpPr>
          <a:xfrm>
            <a:off x="9975133" y="3753570"/>
            <a:ext cx="684728" cy="594468"/>
            <a:chOff x="0" y="43144"/>
            <a:chExt cx="1132614" cy="1008722"/>
          </a:xfrm>
        </p:grpSpPr>
        <p:grpSp>
          <p:nvGrpSpPr>
            <p:cNvPr id="108" name="Group 25">
              <a:extLst>
                <a:ext uri="{FF2B5EF4-FFF2-40B4-BE49-F238E27FC236}">
                  <a16:creationId xmlns:a16="http://schemas.microsoft.com/office/drawing/2014/main" id="{6B3473E2-50BB-CC69-9261-F606B974CF14}"/>
                </a:ext>
              </a:extLst>
            </p:cNvPr>
            <p:cNvGrpSpPr/>
            <p:nvPr/>
          </p:nvGrpSpPr>
          <p:grpSpPr>
            <a:xfrm>
              <a:off x="0" y="43144"/>
              <a:ext cx="1008722" cy="1008722"/>
              <a:chOff x="0" y="0"/>
              <a:chExt cx="812800" cy="812800"/>
            </a:xfrm>
          </p:grpSpPr>
          <p:sp>
            <p:nvSpPr>
              <p:cNvPr id="138" name="Freeform 26">
                <a:extLst>
                  <a:ext uri="{FF2B5EF4-FFF2-40B4-BE49-F238E27FC236}">
                    <a16:creationId xmlns:a16="http://schemas.microsoft.com/office/drawing/2014/main" id="{F2923E8B-AF7C-D74D-562D-4FA6DD66FF4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39" name="TextBox 27">
                <a:extLst>
                  <a:ext uri="{FF2B5EF4-FFF2-40B4-BE49-F238E27FC236}">
                    <a16:creationId xmlns:a16="http://schemas.microsoft.com/office/drawing/2014/main" id="{1D26E61A-2294-BE4D-CDBB-1F26781BD1B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9" name="Freeform 28">
              <a:extLst>
                <a:ext uri="{FF2B5EF4-FFF2-40B4-BE49-F238E27FC236}">
                  <a16:creationId xmlns:a16="http://schemas.microsoft.com/office/drawing/2014/main" id="{B7EB08B8-F045-9B8C-0ED2-4FE5994A4A6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28" name="TextBox 29">
              <a:extLst>
                <a:ext uri="{FF2B5EF4-FFF2-40B4-BE49-F238E27FC236}">
                  <a16:creationId xmlns:a16="http://schemas.microsoft.com/office/drawing/2014/main" id="{EFD070F1-516A-F4DC-6120-E01EABCF48F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33" name="TextBox 30">
              <a:extLst>
                <a:ext uri="{FF2B5EF4-FFF2-40B4-BE49-F238E27FC236}">
                  <a16:creationId xmlns:a16="http://schemas.microsoft.com/office/drawing/2014/main" id="{266536DB-353F-5D6B-4C1C-23FCE7A877F2}"/>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40" name="Group 39">
            <a:extLst>
              <a:ext uri="{FF2B5EF4-FFF2-40B4-BE49-F238E27FC236}">
                <a16:creationId xmlns:a16="http://schemas.microsoft.com/office/drawing/2014/main" id="{931376C6-0321-FA78-327D-3B9D1813B51D}"/>
              </a:ext>
            </a:extLst>
          </p:cNvPr>
          <p:cNvGrpSpPr/>
          <p:nvPr/>
        </p:nvGrpSpPr>
        <p:grpSpPr>
          <a:xfrm>
            <a:off x="8667155" y="5870129"/>
            <a:ext cx="839876" cy="634434"/>
            <a:chOff x="0" y="0"/>
            <a:chExt cx="1119835" cy="845912"/>
          </a:xfrm>
        </p:grpSpPr>
        <p:grpSp>
          <p:nvGrpSpPr>
            <p:cNvPr id="141" name="Group 40">
              <a:extLst>
                <a:ext uri="{FF2B5EF4-FFF2-40B4-BE49-F238E27FC236}">
                  <a16:creationId xmlns:a16="http://schemas.microsoft.com/office/drawing/2014/main" id="{B1A07AA7-FF0D-8FE0-5E8D-484195C9BE5B}"/>
                </a:ext>
              </a:extLst>
            </p:cNvPr>
            <p:cNvGrpSpPr/>
            <p:nvPr/>
          </p:nvGrpSpPr>
          <p:grpSpPr>
            <a:xfrm>
              <a:off x="0" y="409949"/>
              <a:ext cx="1119835" cy="435963"/>
              <a:chOff x="0" y="0"/>
              <a:chExt cx="831609" cy="323754"/>
            </a:xfrm>
          </p:grpSpPr>
          <p:sp>
            <p:nvSpPr>
              <p:cNvPr id="144" name="Freeform 41">
                <a:extLst>
                  <a:ext uri="{FF2B5EF4-FFF2-40B4-BE49-F238E27FC236}">
                    <a16:creationId xmlns:a16="http://schemas.microsoft.com/office/drawing/2014/main" id="{B35CC9F7-EBBE-2957-B95B-22481774A3E1}"/>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45" name="TextBox 42">
                <a:extLst>
                  <a:ext uri="{FF2B5EF4-FFF2-40B4-BE49-F238E27FC236}">
                    <a16:creationId xmlns:a16="http://schemas.microsoft.com/office/drawing/2014/main" id="{94EF0590-B03F-6EB7-91CC-55EEF17AFC8A}"/>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42" name="TextBox 43">
              <a:extLst>
                <a:ext uri="{FF2B5EF4-FFF2-40B4-BE49-F238E27FC236}">
                  <a16:creationId xmlns:a16="http://schemas.microsoft.com/office/drawing/2014/main" id="{307CB77C-605A-F358-04E9-ACB74CEC501F}"/>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43" name="Freeform 44">
              <a:extLst>
                <a:ext uri="{FF2B5EF4-FFF2-40B4-BE49-F238E27FC236}">
                  <a16:creationId xmlns:a16="http://schemas.microsoft.com/office/drawing/2014/main" id="{315B5F27-874B-0696-CB50-B69AC3929AE4}"/>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grpSp>
      <p:pic>
        <p:nvPicPr>
          <p:cNvPr id="146" name="Picture 145">
            <a:extLst>
              <a:ext uri="{FF2B5EF4-FFF2-40B4-BE49-F238E27FC236}">
                <a16:creationId xmlns:a16="http://schemas.microsoft.com/office/drawing/2014/main" id="{0693B66C-C83B-C91F-ED08-0EF845231851}"/>
              </a:ext>
            </a:extLst>
          </p:cNvPr>
          <p:cNvPicPr>
            <a:picLocks noChangeAspect="1"/>
          </p:cNvPicPr>
          <p:nvPr/>
        </p:nvPicPr>
        <p:blipFill>
          <a:blip r:embed="rId16"/>
          <a:stretch>
            <a:fillRect/>
          </a:stretch>
        </p:blipFill>
        <p:spPr>
          <a:xfrm>
            <a:off x="9642428" y="6164556"/>
            <a:ext cx="902286" cy="274344"/>
          </a:xfrm>
          <a:prstGeom prst="rect">
            <a:avLst/>
          </a:prstGeom>
        </p:spPr>
      </p:pic>
      <p:grpSp>
        <p:nvGrpSpPr>
          <p:cNvPr id="3" name="Group 24">
            <a:extLst>
              <a:ext uri="{FF2B5EF4-FFF2-40B4-BE49-F238E27FC236}">
                <a16:creationId xmlns:a16="http://schemas.microsoft.com/office/drawing/2014/main" id="{6F74A5F1-D8A7-44F3-391C-96BCF99FDD60}"/>
              </a:ext>
            </a:extLst>
          </p:cNvPr>
          <p:cNvGrpSpPr/>
          <p:nvPr/>
        </p:nvGrpSpPr>
        <p:grpSpPr>
          <a:xfrm>
            <a:off x="6694340" y="5910958"/>
            <a:ext cx="849460" cy="756542"/>
            <a:chOff x="0" y="43144"/>
            <a:chExt cx="1132614" cy="1008722"/>
          </a:xfrm>
        </p:grpSpPr>
        <p:grpSp>
          <p:nvGrpSpPr>
            <p:cNvPr id="13" name="Group 25">
              <a:extLst>
                <a:ext uri="{FF2B5EF4-FFF2-40B4-BE49-F238E27FC236}">
                  <a16:creationId xmlns:a16="http://schemas.microsoft.com/office/drawing/2014/main" id="{FEBB89B0-4E5A-8ED7-5D9D-47067A3365F6}"/>
                </a:ext>
              </a:extLst>
            </p:cNvPr>
            <p:cNvGrpSpPr/>
            <p:nvPr/>
          </p:nvGrpSpPr>
          <p:grpSpPr>
            <a:xfrm>
              <a:off x="0" y="43144"/>
              <a:ext cx="1008722" cy="1008722"/>
              <a:chOff x="0" y="0"/>
              <a:chExt cx="812800" cy="812800"/>
            </a:xfrm>
          </p:grpSpPr>
          <p:sp>
            <p:nvSpPr>
              <p:cNvPr id="26" name="Freeform 26">
                <a:extLst>
                  <a:ext uri="{FF2B5EF4-FFF2-40B4-BE49-F238E27FC236}">
                    <a16:creationId xmlns:a16="http://schemas.microsoft.com/office/drawing/2014/main" id="{774358F0-000A-7A56-F50B-C6C57D5CAC9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7" name="TextBox 27">
                <a:extLst>
                  <a:ext uri="{FF2B5EF4-FFF2-40B4-BE49-F238E27FC236}">
                    <a16:creationId xmlns:a16="http://schemas.microsoft.com/office/drawing/2014/main" id="{A132D9C2-2E4F-98E7-AFAE-1C0C30576DF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3" name="Freeform 28">
              <a:extLst>
                <a:ext uri="{FF2B5EF4-FFF2-40B4-BE49-F238E27FC236}">
                  <a16:creationId xmlns:a16="http://schemas.microsoft.com/office/drawing/2014/main" id="{C5DA088D-8C7F-A181-1724-100A820D6B25}"/>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4" name="TextBox 29">
              <a:extLst>
                <a:ext uri="{FF2B5EF4-FFF2-40B4-BE49-F238E27FC236}">
                  <a16:creationId xmlns:a16="http://schemas.microsoft.com/office/drawing/2014/main" id="{FD8D3195-6982-7A93-1CA9-BE00491A877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5" name="TextBox 30">
              <a:extLst>
                <a:ext uri="{FF2B5EF4-FFF2-40B4-BE49-F238E27FC236}">
                  <a16:creationId xmlns:a16="http://schemas.microsoft.com/office/drawing/2014/main" id="{CC9F6861-E381-70D2-BB31-3F6B12C4D34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8" name="Freeform 23">
            <a:extLst>
              <a:ext uri="{FF2B5EF4-FFF2-40B4-BE49-F238E27FC236}">
                <a16:creationId xmlns:a16="http://schemas.microsoft.com/office/drawing/2014/main" id="{30760BCC-D4E8-69EE-D2A3-D54452286D9F}"/>
              </a:ext>
            </a:extLst>
          </p:cNvPr>
          <p:cNvSpPr/>
          <p:nvPr/>
        </p:nvSpPr>
        <p:spPr>
          <a:xfrm flipH="1">
            <a:off x="5053485" y="5829300"/>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grpSp>
        <p:nvGrpSpPr>
          <p:cNvPr id="29" name="Group 39">
            <a:extLst>
              <a:ext uri="{FF2B5EF4-FFF2-40B4-BE49-F238E27FC236}">
                <a16:creationId xmlns:a16="http://schemas.microsoft.com/office/drawing/2014/main" id="{BD30A6FD-AAEE-1DF1-6E22-FA50ABA433D8}"/>
              </a:ext>
            </a:extLst>
          </p:cNvPr>
          <p:cNvGrpSpPr/>
          <p:nvPr/>
        </p:nvGrpSpPr>
        <p:grpSpPr>
          <a:xfrm>
            <a:off x="5554710" y="5870129"/>
            <a:ext cx="839876" cy="634434"/>
            <a:chOff x="0" y="0"/>
            <a:chExt cx="1119835" cy="845912"/>
          </a:xfrm>
        </p:grpSpPr>
        <p:grpSp>
          <p:nvGrpSpPr>
            <p:cNvPr id="30" name="Group 40">
              <a:extLst>
                <a:ext uri="{FF2B5EF4-FFF2-40B4-BE49-F238E27FC236}">
                  <a16:creationId xmlns:a16="http://schemas.microsoft.com/office/drawing/2014/main" id="{391BFA40-9A88-5A50-C5BE-507985A8EF38}"/>
                </a:ext>
              </a:extLst>
            </p:cNvPr>
            <p:cNvGrpSpPr/>
            <p:nvPr/>
          </p:nvGrpSpPr>
          <p:grpSpPr>
            <a:xfrm>
              <a:off x="0" y="409949"/>
              <a:ext cx="1119835" cy="435963"/>
              <a:chOff x="0" y="0"/>
              <a:chExt cx="831609" cy="323754"/>
            </a:xfrm>
          </p:grpSpPr>
          <p:sp>
            <p:nvSpPr>
              <p:cNvPr id="41" name="Freeform 41">
                <a:extLst>
                  <a:ext uri="{FF2B5EF4-FFF2-40B4-BE49-F238E27FC236}">
                    <a16:creationId xmlns:a16="http://schemas.microsoft.com/office/drawing/2014/main" id="{3E6FAAE1-D567-82DE-6D22-52974709664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2" name="TextBox 42">
                <a:extLst>
                  <a:ext uri="{FF2B5EF4-FFF2-40B4-BE49-F238E27FC236}">
                    <a16:creationId xmlns:a16="http://schemas.microsoft.com/office/drawing/2014/main" id="{5ACD6B85-4547-9305-0436-70C8B5468E5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9" name="TextBox 43">
              <a:extLst>
                <a:ext uri="{FF2B5EF4-FFF2-40B4-BE49-F238E27FC236}">
                  <a16:creationId xmlns:a16="http://schemas.microsoft.com/office/drawing/2014/main" id="{102C749A-E2B4-64CF-119F-E74F05AD7E4D}"/>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0" name="Freeform 44">
              <a:extLst>
                <a:ext uri="{FF2B5EF4-FFF2-40B4-BE49-F238E27FC236}">
                  <a16:creationId xmlns:a16="http://schemas.microsoft.com/office/drawing/2014/main" id="{F198DA72-36E9-84B4-5C44-39DEA29F9C8F}"/>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grpSp>
      <p:sp>
        <p:nvSpPr>
          <p:cNvPr id="35" name="Freeform 23">
            <a:extLst>
              <a:ext uri="{FF2B5EF4-FFF2-40B4-BE49-F238E27FC236}">
                <a16:creationId xmlns:a16="http://schemas.microsoft.com/office/drawing/2014/main" id="{6AAF23C3-20DF-2677-6D2F-92E60716431C}"/>
              </a:ext>
            </a:extLst>
          </p:cNvPr>
          <p:cNvSpPr/>
          <p:nvPr/>
        </p:nvSpPr>
        <p:spPr>
          <a:xfrm flipH="1">
            <a:off x="6052209" y="3658112"/>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pic>
        <p:nvPicPr>
          <p:cNvPr id="36" name="Picture 35">
            <a:extLst>
              <a:ext uri="{FF2B5EF4-FFF2-40B4-BE49-F238E27FC236}">
                <a16:creationId xmlns:a16="http://schemas.microsoft.com/office/drawing/2014/main" id="{391152F6-9881-CA02-583C-126E0696C727}"/>
              </a:ext>
            </a:extLst>
          </p:cNvPr>
          <p:cNvPicPr>
            <a:picLocks noChangeAspect="1"/>
          </p:cNvPicPr>
          <p:nvPr/>
        </p:nvPicPr>
        <p:blipFill>
          <a:blip r:embed="rId17"/>
          <a:stretch>
            <a:fillRect/>
          </a:stretch>
        </p:blipFill>
        <p:spPr>
          <a:xfrm>
            <a:off x="12367142" y="4000499"/>
            <a:ext cx="534299" cy="521373"/>
          </a:xfrm>
          <a:prstGeom prst="rect">
            <a:avLst/>
          </a:prstGeom>
        </p:spPr>
      </p:pic>
      <p:grpSp>
        <p:nvGrpSpPr>
          <p:cNvPr id="37" name="Group 24">
            <a:extLst>
              <a:ext uri="{FF2B5EF4-FFF2-40B4-BE49-F238E27FC236}">
                <a16:creationId xmlns:a16="http://schemas.microsoft.com/office/drawing/2014/main" id="{67219B2E-5D83-1D20-6CA8-E8E8B9307A06}"/>
              </a:ext>
            </a:extLst>
          </p:cNvPr>
          <p:cNvGrpSpPr/>
          <p:nvPr/>
        </p:nvGrpSpPr>
        <p:grpSpPr>
          <a:xfrm>
            <a:off x="16257251" y="6579509"/>
            <a:ext cx="796606" cy="762118"/>
            <a:chOff x="0" y="0"/>
            <a:chExt cx="1132614" cy="1051866"/>
          </a:xfrm>
        </p:grpSpPr>
        <p:grpSp>
          <p:nvGrpSpPr>
            <p:cNvPr id="38" name="Group 25">
              <a:extLst>
                <a:ext uri="{FF2B5EF4-FFF2-40B4-BE49-F238E27FC236}">
                  <a16:creationId xmlns:a16="http://schemas.microsoft.com/office/drawing/2014/main" id="{CF610720-2C1A-F7E1-6130-33C717ADFEE1}"/>
                </a:ext>
              </a:extLst>
            </p:cNvPr>
            <p:cNvGrpSpPr/>
            <p:nvPr/>
          </p:nvGrpSpPr>
          <p:grpSpPr>
            <a:xfrm>
              <a:off x="0" y="43144"/>
              <a:ext cx="1008722" cy="1008722"/>
              <a:chOff x="0" y="0"/>
              <a:chExt cx="812800" cy="812800"/>
            </a:xfrm>
          </p:grpSpPr>
          <p:sp>
            <p:nvSpPr>
              <p:cNvPr id="46" name="Freeform 26">
                <a:extLst>
                  <a:ext uri="{FF2B5EF4-FFF2-40B4-BE49-F238E27FC236}">
                    <a16:creationId xmlns:a16="http://schemas.microsoft.com/office/drawing/2014/main" id="{802B01DB-AEC3-94BE-26C0-44D32C18F3F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47" name="TextBox 27">
                <a:extLst>
                  <a:ext uri="{FF2B5EF4-FFF2-40B4-BE49-F238E27FC236}">
                    <a16:creationId xmlns:a16="http://schemas.microsoft.com/office/drawing/2014/main" id="{756ACA86-815D-E83E-CEA4-C028E2D45726}"/>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43" name="Freeform 28">
              <a:extLst>
                <a:ext uri="{FF2B5EF4-FFF2-40B4-BE49-F238E27FC236}">
                  <a16:creationId xmlns:a16="http://schemas.microsoft.com/office/drawing/2014/main" id="{D86E55F1-0449-A260-DD96-522E6F791A6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4" name="TextBox 29">
              <a:extLst>
                <a:ext uri="{FF2B5EF4-FFF2-40B4-BE49-F238E27FC236}">
                  <a16:creationId xmlns:a16="http://schemas.microsoft.com/office/drawing/2014/main" id="{5BD5096C-06B8-F83D-A785-D04D45EFCA86}"/>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45" name="TextBox 30">
              <a:extLst>
                <a:ext uri="{FF2B5EF4-FFF2-40B4-BE49-F238E27FC236}">
                  <a16:creationId xmlns:a16="http://schemas.microsoft.com/office/drawing/2014/main" id="{987BF681-3086-2059-6CC2-204364C38729}"/>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4" name="Group 39">
            <a:extLst>
              <a:ext uri="{FF2B5EF4-FFF2-40B4-BE49-F238E27FC236}">
                <a16:creationId xmlns:a16="http://schemas.microsoft.com/office/drawing/2014/main" id="{B0AB629A-4F67-7C38-B17F-F18EC9602304}"/>
              </a:ext>
            </a:extLst>
          </p:cNvPr>
          <p:cNvGrpSpPr/>
          <p:nvPr/>
        </p:nvGrpSpPr>
        <p:grpSpPr>
          <a:xfrm>
            <a:off x="4284577" y="8853721"/>
            <a:ext cx="839876" cy="504357"/>
            <a:chOff x="0" y="0"/>
            <a:chExt cx="1119835" cy="906202"/>
          </a:xfrm>
        </p:grpSpPr>
        <p:grpSp>
          <p:nvGrpSpPr>
            <p:cNvPr id="5" name="Group 40">
              <a:extLst>
                <a:ext uri="{FF2B5EF4-FFF2-40B4-BE49-F238E27FC236}">
                  <a16:creationId xmlns:a16="http://schemas.microsoft.com/office/drawing/2014/main" id="{DFD30A65-05F1-E3A6-C25D-425000B23343}"/>
                </a:ext>
              </a:extLst>
            </p:cNvPr>
            <p:cNvGrpSpPr/>
            <p:nvPr/>
          </p:nvGrpSpPr>
          <p:grpSpPr>
            <a:xfrm>
              <a:off x="0" y="371470"/>
              <a:ext cx="1119835" cy="474442"/>
              <a:chOff x="0" y="-28575"/>
              <a:chExt cx="831609" cy="352329"/>
            </a:xfrm>
          </p:grpSpPr>
          <p:sp>
            <p:nvSpPr>
              <p:cNvPr id="8" name="Freeform 41">
                <a:extLst>
                  <a:ext uri="{FF2B5EF4-FFF2-40B4-BE49-F238E27FC236}">
                    <a16:creationId xmlns:a16="http://schemas.microsoft.com/office/drawing/2014/main" id="{9CB957D0-D151-B543-AC87-9FA5483D43C2}"/>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9" name="TextBox 42">
                <a:extLst>
                  <a:ext uri="{FF2B5EF4-FFF2-40B4-BE49-F238E27FC236}">
                    <a16:creationId xmlns:a16="http://schemas.microsoft.com/office/drawing/2014/main" id="{415EE122-1698-4A8E-AC9A-F749E7D9860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6" name="TextBox 43">
              <a:extLst>
                <a:ext uri="{FF2B5EF4-FFF2-40B4-BE49-F238E27FC236}">
                  <a16:creationId xmlns:a16="http://schemas.microsoft.com/office/drawing/2014/main" id="{430C3B38-18DF-471A-7D37-6BBE5DBF1B7C}"/>
                </a:ext>
              </a:extLst>
            </p:cNvPr>
            <p:cNvSpPr txBox="1"/>
            <p:nvPr/>
          </p:nvSpPr>
          <p:spPr>
            <a:xfrm>
              <a:off x="53472" y="423251"/>
              <a:ext cx="1038030" cy="482951"/>
            </a:xfrm>
            <a:prstGeom prst="rect">
              <a:avLst/>
            </a:prstGeom>
          </p:spPr>
          <p:txBody>
            <a:bodyPr wrap="square"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7" name="Freeform 44">
              <a:extLst>
                <a:ext uri="{FF2B5EF4-FFF2-40B4-BE49-F238E27FC236}">
                  <a16:creationId xmlns:a16="http://schemas.microsoft.com/office/drawing/2014/main" id="{4C2380F0-252A-F21F-1814-507734F629B6}"/>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grpSp>
      <p:grpSp>
        <p:nvGrpSpPr>
          <p:cNvPr id="19" name="Group 39">
            <a:extLst>
              <a:ext uri="{FF2B5EF4-FFF2-40B4-BE49-F238E27FC236}">
                <a16:creationId xmlns:a16="http://schemas.microsoft.com/office/drawing/2014/main" id="{A104104A-F178-2D9D-9350-FDEFC968B2E1}"/>
              </a:ext>
            </a:extLst>
          </p:cNvPr>
          <p:cNvGrpSpPr/>
          <p:nvPr/>
        </p:nvGrpSpPr>
        <p:grpSpPr>
          <a:xfrm>
            <a:off x="7678132" y="8849103"/>
            <a:ext cx="839876" cy="634435"/>
            <a:chOff x="0" y="0"/>
            <a:chExt cx="1119835" cy="845912"/>
          </a:xfrm>
        </p:grpSpPr>
        <p:grpSp>
          <p:nvGrpSpPr>
            <p:cNvPr id="20" name="Group 40">
              <a:extLst>
                <a:ext uri="{FF2B5EF4-FFF2-40B4-BE49-F238E27FC236}">
                  <a16:creationId xmlns:a16="http://schemas.microsoft.com/office/drawing/2014/main" id="{AC78BFAA-9DA8-4131-F9AC-79A7D6BE6F15}"/>
                </a:ext>
              </a:extLst>
            </p:cNvPr>
            <p:cNvGrpSpPr/>
            <p:nvPr/>
          </p:nvGrpSpPr>
          <p:grpSpPr>
            <a:xfrm>
              <a:off x="0" y="371470"/>
              <a:ext cx="1119835" cy="474442"/>
              <a:chOff x="0" y="-28575"/>
              <a:chExt cx="831609" cy="352329"/>
            </a:xfrm>
          </p:grpSpPr>
          <p:sp>
            <p:nvSpPr>
              <p:cNvPr id="106" name="Freeform 41">
                <a:extLst>
                  <a:ext uri="{FF2B5EF4-FFF2-40B4-BE49-F238E27FC236}">
                    <a16:creationId xmlns:a16="http://schemas.microsoft.com/office/drawing/2014/main" id="{DCEE669A-5777-1E31-BC63-85A94763F863}"/>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1" name="TextBox 42">
                <a:extLst>
                  <a:ext uri="{FF2B5EF4-FFF2-40B4-BE49-F238E27FC236}">
                    <a16:creationId xmlns:a16="http://schemas.microsoft.com/office/drawing/2014/main" id="{BB450739-76FB-ED8E-D4E5-FA1F375DE577}"/>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8" name="TextBox 43">
              <a:extLst>
                <a:ext uri="{FF2B5EF4-FFF2-40B4-BE49-F238E27FC236}">
                  <a16:creationId xmlns:a16="http://schemas.microsoft.com/office/drawing/2014/main" id="{B51B96D0-16C3-3A34-4C1F-32452D62A9FB}"/>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50" name="Freeform 44">
              <a:extLst>
                <a:ext uri="{FF2B5EF4-FFF2-40B4-BE49-F238E27FC236}">
                  <a16:creationId xmlns:a16="http://schemas.microsoft.com/office/drawing/2014/main" id="{FB327532-718C-922C-074F-0B828164D378}"/>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grpSp>
      <p:grpSp>
        <p:nvGrpSpPr>
          <p:cNvPr id="112" name="Group 39">
            <a:extLst>
              <a:ext uri="{FF2B5EF4-FFF2-40B4-BE49-F238E27FC236}">
                <a16:creationId xmlns:a16="http://schemas.microsoft.com/office/drawing/2014/main" id="{F25BBDE3-97EA-7862-9025-52231538BA5C}"/>
              </a:ext>
            </a:extLst>
          </p:cNvPr>
          <p:cNvGrpSpPr/>
          <p:nvPr/>
        </p:nvGrpSpPr>
        <p:grpSpPr>
          <a:xfrm>
            <a:off x="13928286" y="8906795"/>
            <a:ext cx="839876" cy="634435"/>
            <a:chOff x="0" y="0"/>
            <a:chExt cx="1119835" cy="845912"/>
          </a:xfrm>
        </p:grpSpPr>
        <p:grpSp>
          <p:nvGrpSpPr>
            <p:cNvPr id="113" name="Group 40">
              <a:extLst>
                <a:ext uri="{FF2B5EF4-FFF2-40B4-BE49-F238E27FC236}">
                  <a16:creationId xmlns:a16="http://schemas.microsoft.com/office/drawing/2014/main" id="{AFC25BFB-A826-B5ED-D4BD-B935E95D1316}"/>
                </a:ext>
              </a:extLst>
            </p:cNvPr>
            <p:cNvGrpSpPr/>
            <p:nvPr/>
          </p:nvGrpSpPr>
          <p:grpSpPr>
            <a:xfrm>
              <a:off x="0" y="371470"/>
              <a:ext cx="1119835" cy="474442"/>
              <a:chOff x="0" y="-28575"/>
              <a:chExt cx="831609" cy="352329"/>
            </a:xfrm>
          </p:grpSpPr>
          <p:sp>
            <p:nvSpPr>
              <p:cNvPr id="116" name="Freeform 41">
                <a:extLst>
                  <a:ext uri="{FF2B5EF4-FFF2-40B4-BE49-F238E27FC236}">
                    <a16:creationId xmlns:a16="http://schemas.microsoft.com/office/drawing/2014/main" id="{D4566D15-6EE1-1024-E2F0-C84F3264B74B}"/>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7" name="TextBox 42">
                <a:extLst>
                  <a:ext uri="{FF2B5EF4-FFF2-40B4-BE49-F238E27FC236}">
                    <a16:creationId xmlns:a16="http://schemas.microsoft.com/office/drawing/2014/main" id="{6F0B0850-BD78-C136-C3E3-F11A3527E943}"/>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4" name="TextBox 43">
              <a:extLst>
                <a:ext uri="{FF2B5EF4-FFF2-40B4-BE49-F238E27FC236}">
                  <a16:creationId xmlns:a16="http://schemas.microsoft.com/office/drawing/2014/main" id="{E993510E-BF06-4AFC-C462-2CC83D497D7E}"/>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15" name="Freeform 44">
              <a:extLst>
                <a:ext uri="{FF2B5EF4-FFF2-40B4-BE49-F238E27FC236}">
                  <a16:creationId xmlns:a16="http://schemas.microsoft.com/office/drawing/2014/main" id="{95FFC89D-044C-E52D-929E-E6B5926A3014}"/>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grpSp>
      <p:pic>
        <p:nvPicPr>
          <p:cNvPr id="51" name="Picture 41">
            <a:extLst>
              <a:ext uri="{FF2B5EF4-FFF2-40B4-BE49-F238E27FC236}">
                <a16:creationId xmlns:a16="http://schemas.microsoft.com/office/drawing/2014/main" id="{A4752B41-EBEB-921F-F4BD-EFA9CC8E3D3C}"/>
              </a:ext>
            </a:extLst>
          </p:cNvPr>
          <p:cNvPicPr>
            <a:picLocks noChangeAspect="1"/>
          </p:cNvPicPr>
          <p:nvPr/>
        </p:nvPicPr>
        <p:blipFill>
          <a:blip r:embed="rId18"/>
          <a:stretch>
            <a:fillRect/>
          </a:stretch>
        </p:blipFill>
        <p:spPr>
          <a:xfrm>
            <a:off x="1237610" y="4251654"/>
            <a:ext cx="866529" cy="257581"/>
          </a:xfrm>
          <a:prstGeom prst="rect">
            <a:avLst/>
          </a:prstGeom>
          <a:noFill/>
          <a:ln cap="flat">
            <a:noFill/>
          </a:ln>
        </p:spPr>
      </p:pic>
      <p:pic>
        <p:nvPicPr>
          <p:cNvPr id="118" name="Picture 41">
            <a:extLst>
              <a:ext uri="{FF2B5EF4-FFF2-40B4-BE49-F238E27FC236}">
                <a16:creationId xmlns:a16="http://schemas.microsoft.com/office/drawing/2014/main" id="{F344517A-F681-24C3-FD91-88DD1B47A1EF}"/>
              </a:ext>
            </a:extLst>
          </p:cNvPr>
          <p:cNvPicPr>
            <a:picLocks noChangeAspect="1"/>
          </p:cNvPicPr>
          <p:nvPr/>
        </p:nvPicPr>
        <p:blipFill>
          <a:blip r:embed="rId18"/>
          <a:stretch>
            <a:fillRect/>
          </a:stretch>
        </p:blipFill>
        <p:spPr>
          <a:xfrm>
            <a:off x="7692670" y="4250062"/>
            <a:ext cx="914400" cy="271811"/>
          </a:xfrm>
          <a:prstGeom prst="rect">
            <a:avLst/>
          </a:prstGeom>
          <a:noFill/>
          <a:ln cap="flat">
            <a:noFill/>
          </a:ln>
        </p:spPr>
      </p:pic>
      <p:pic>
        <p:nvPicPr>
          <p:cNvPr id="119" name="Picture 41">
            <a:extLst>
              <a:ext uri="{FF2B5EF4-FFF2-40B4-BE49-F238E27FC236}">
                <a16:creationId xmlns:a16="http://schemas.microsoft.com/office/drawing/2014/main" id="{832FD346-310C-A50F-CBB2-9F6298F29F4C}"/>
              </a:ext>
            </a:extLst>
          </p:cNvPr>
          <p:cNvPicPr>
            <a:picLocks noChangeAspect="1"/>
          </p:cNvPicPr>
          <p:nvPr/>
        </p:nvPicPr>
        <p:blipFill>
          <a:blip r:embed="rId18"/>
          <a:stretch>
            <a:fillRect/>
          </a:stretch>
        </p:blipFill>
        <p:spPr>
          <a:xfrm flipV="1">
            <a:off x="10747964" y="4174422"/>
            <a:ext cx="931364" cy="271811"/>
          </a:xfrm>
          <a:prstGeom prst="rect">
            <a:avLst/>
          </a:prstGeom>
          <a:noFill/>
          <a:ln cap="flat">
            <a:noFill/>
          </a:ln>
        </p:spPr>
      </p:pic>
      <p:sp>
        <p:nvSpPr>
          <p:cNvPr id="120" name="TextBox 119">
            <a:extLst>
              <a:ext uri="{FF2B5EF4-FFF2-40B4-BE49-F238E27FC236}">
                <a16:creationId xmlns:a16="http://schemas.microsoft.com/office/drawing/2014/main" id="{BD55286D-75A4-4CE2-9ABF-92AFB3B96896}"/>
              </a:ext>
            </a:extLst>
          </p:cNvPr>
          <p:cNvSpPr txBox="1"/>
          <p:nvPr/>
        </p:nvSpPr>
        <p:spPr>
          <a:xfrm flipH="1">
            <a:off x="-607080" y="-187065"/>
            <a:ext cx="2277954" cy="2585323"/>
          </a:xfrm>
          <a:prstGeom prst="rect">
            <a:avLst/>
          </a:prstGeom>
          <a:noFill/>
        </p:spPr>
        <p:txBody>
          <a:bodyPr wrap="square" rtlCol="0">
            <a:spAutoFit/>
          </a:bodyPr>
          <a:lstStyle/>
          <a:p>
            <a:endParaRPr lang="en-GB" sz="1800" dirty="0">
              <a:effectLst/>
              <a:ea typeface="Aptos" panose="020B0004020202020204" pitchFamily="34" charset="0"/>
              <a:cs typeface="Times New Roman" panose="02020603050405020304" pitchFamily="18" charset="0"/>
            </a:endParaRPr>
          </a:p>
          <a:p>
            <a:pPr algn="ctr"/>
            <a:r>
              <a:rPr lang="en-GB" sz="1800" dirty="0"/>
              <a:t>12/05/25</a:t>
            </a:r>
          </a:p>
          <a:p>
            <a:pPr algn="ctr"/>
            <a:r>
              <a:rPr lang="en-GB" dirty="0"/>
              <a:t>02/06/25</a:t>
            </a:r>
          </a:p>
          <a:p>
            <a:pPr algn="ctr"/>
            <a:r>
              <a:rPr lang="en-GB" sz="1800" dirty="0"/>
              <a:t>23/06/25</a:t>
            </a:r>
          </a:p>
          <a:p>
            <a:pPr algn="ctr"/>
            <a:r>
              <a:rPr lang="en-GB" dirty="0"/>
              <a:t>14/07/25</a:t>
            </a:r>
          </a:p>
          <a:p>
            <a:pPr algn="ctr"/>
            <a:r>
              <a:rPr lang="en-GB" sz="1800" dirty="0"/>
              <a:t>04/08/25</a:t>
            </a:r>
          </a:p>
          <a:p>
            <a:pPr algn="ctr"/>
            <a:r>
              <a:rPr lang="en-GB" dirty="0"/>
              <a:t>25/08/25</a:t>
            </a:r>
          </a:p>
          <a:p>
            <a:pPr algn="ctr"/>
            <a:r>
              <a:rPr lang="en-GB" sz="1800" dirty="0"/>
              <a:t>15/09/25</a:t>
            </a:r>
          </a:p>
          <a:p>
            <a:pPr algn="ctr"/>
            <a:r>
              <a:rPr lang="en-GB" dirty="0"/>
              <a:t>06/10/25</a:t>
            </a:r>
            <a:endParaRPr lang="en-GB" sz="1800" dirty="0"/>
          </a:p>
        </p:txBody>
      </p:sp>
      <p:pic>
        <p:nvPicPr>
          <p:cNvPr id="121" name="Picture 41">
            <a:extLst>
              <a:ext uri="{FF2B5EF4-FFF2-40B4-BE49-F238E27FC236}">
                <a16:creationId xmlns:a16="http://schemas.microsoft.com/office/drawing/2014/main" id="{0B817728-DD82-2F26-F554-EB3AAEA9D9F4}"/>
              </a:ext>
            </a:extLst>
          </p:cNvPr>
          <p:cNvPicPr>
            <a:picLocks noChangeAspect="1"/>
          </p:cNvPicPr>
          <p:nvPr/>
        </p:nvPicPr>
        <p:blipFill>
          <a:blip r:embed="rId18"/>
          <a:stretch>
            <a:fillRect/>
          </a:stretch>
        </p:blipFill>
        <p:spPr>
          <a:xfrm>
            <a:off x="4269169" y="4304631"/>
            <a:ext cx="914400" cy="271811"/>
          </a:xfrm>
          <a:prstGeom prst="rect">
            <a:avLst/>
          </a:prstGeom>
          <a:noFill/>
          <a:ln cap="flat">
            <a:noFill/>
          </a:ln>
        </p:spPr>
      </p:pic>
    </p:spTree>
    <p:extLst>
      <p:ext uri="{BB962C8B-B14F-4D97-AF65-F5344CB8AC3E}">
        <p14:creationId xmlns:p14="http://schemas.microsoft.com/office/powerpoint/2010/main" val="911408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3281427788"/>
              </p:ext>
            </p:extLst>
          </p:nvPr>
        </p:nvGraphicFramePr>
        <p:xfrm>
          <a:off x="1215360" y="1201950"/>
          <a:ext cx="16082040" cy="8050102"/>
        </p:xfrm>
        <a:graphic>
          <a:graphicData uri="http://schemas.openxmlformats.org/drawingml/2006/table">
            <a:tbl>
              <a:tblPr firstRow="1" bandRow="1">
                <a:tableStyleId>{5C22544A-7EE6-4342-B048-85BDC9FD1C3A}</a:tableStyleId>
              </a:tblPr>
              <a:tblGrid>
                <a:gridCol w="3216408">
                  <a:extLst>
                    <a:ext uri="{9D8B030D-6E8A-4147-A177-3AD203B41FA5}">
                      <a16:colId xmlns:a16="http://schemas.microsoft.com/office/drawing/2014/main" val="1257960483"/>
                    </a:ext>
                  </a:extLst>
                </a:gridCol>
                <a:gridCol w="3216408">
                  <a:extLst>
                    <a:ext uri="{9D8B030D-6E8A-4147-A177-3AD203B41FA5}">
                      <a16:colId xmlns:a16="http://schemas.microsoft.com/office/drawing/2014/main" val="3704868386"/>
                    </a:ext>
                  </a:extLst>
                </a:gridCol>
                <a:gridCol w="272534">
                  <a:extLst>
                    <a:ext uri="{9D8B030D-6E8A-4147-A177-3AD203B41FA5}">
                      <a16:colId xmlns:a16="http://schemas.microsoft.com/office/drawing/2014/main" val="4092775209"/>
                    </a:ext>
                  </a:extLst>
                </a:gridCol>
                <a:gridCol w="2943874">
                  <a:extLst>
                    <a:ext uri="{9D8B030D-6E8A-4147-A177-3AD203B41FA5}">
                      <a16:colId xmlns:a16="http://schemas.microsoft.com/office/drawing/2014/main" val="216917096"/>
                    </a:ext>
                  </a:extLst>
                </a:gridCol>
                <a:gridCol w="3216408">
                  <a:extLst>
                    <a:ext uri="{9D8B030D-6E8A-4147-A177-3AD203B41FA5}">
                      <a16:colId xmlns:a16="http://schemas.microsoft.com/office/drawing/2014/main" val="2833176240"/>
                    </a:ext>
                  </a:extLst>
                </a:gridCol>
                <a:gridCol w="3216408">
                  <a:extLst>
                    <a:ext uri="{9D8B030D-6E8A-4147-A177-3AD203B41FA5}">
                      <a16:colId xmlns:a16="http://schemas.microsoft.com/office/drawing/2014/main" val="2375869498"/>
                    </a:ext>
                  </a:extLst>
                </a:gridCol>
              </a:tblGrid>
              <a:tr h="497581">
                <a:tc>
                  <a:txBody>
                    <a:bodyPr/>
                    <a:lstStyle/>
                    <a:p>
                      <a:pPr algn="ctr"/>
                      <a:r>
                        <a:rPr lang="en-GB" sz="2800" b="0">
                          <a:solidFill>
                            <a:srgbClr val="9366A7"/>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gridSpan="2">
                  <a:txBody>
                    <a:bodyPr/>
                    <a:lstStyle/>
                    <a:p>
                      <a:pPr algn="ctr"/>
                      <a:r>
                        <a:rPr lang="en-GB" sz="2800" b="0">
                          <a:solidFill>
                            <a:srgbClr val="9366A7"/>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hMerge="1">
                  <a:txBody>
                    <a:bodyPr/>
                    <a:lstStyle/>
                    <a:p>
                      <a:pPr algn="ctr"/>
                      <a:r>
                        <a:rPr lang="en-GB" sz="2800" b="0">
                          <a:solidFill>
                            <a:srgbClr val="9366A7"/>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ctr"/>
                      <a:r>
                        <a:rPr lang="en-GB" sz="2800" b="0">
                          <a:solidFill>
                            <a:srgbClr val="9366A7"/>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ctr"/>
                      <a:r>
                        <a:rPr lang="en-GB" sz="2800" b="0">
                          <a:solidFill>
                            <a:srgbClr val="9366A7"/>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ctr"/>
                      <a:r>
                        <a:rPr lang="en-GB" sz="2800" b="0">
                          <a:solidFill>
                            <a:srgbClr val="9366A7"/>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extLst>
                  <a:ext uri="{0D108BD9-81ED-4DB2-BD59-A6C34878D82A}">
                    <a16:rowId xmlns:a16="http://schemas.microsoft.com/office/drawing/2014/main" val="2571604415"/>
                  </a:ext>
                </a:extLst>
              </a:tr>
              <a:tr h="2503820">
                <a:tc>
                  <a:txBody>
                    <a:bodyPr/>
                    <a:lstStyle/>
                    <a:p>
                      <a:pPr algn="l">
                        <a:lnSpc>
                          <a:spcPts val="1960"/>
                        </a:lnSpc>
                      </a:pPr>
                      <a:r>
                        <a:rPr lang="en-GB" sz="1400" b="1" dirty="0">
                          <a:solidFill>
                            <a:srgbClr val="000000"/>
                          </a:solidFill>
                          <a:latin typeface="Canva Sans Bold"/>
                        </a:rPr>
                        <a:t>Cheese and bean pasty</a:t>
                      </a:r>
                    </a:p>
                    <a:p>
                      <a:pPr algn="l">
                        <a:lnSpc>
                          <a:spcPts val="1960"/>
                        </a:lnSpc>
                      </a:pPr>
                      <a:r>
                        <a:rPr lang="en-US" sz="1400" dirty="0">
                          <a:solidFill>
                            <a:srgbClr val="000000"/>
                          </a:solidFill>
                          <a:latin typeface="Century Gothic" panose="020B0502020202020204" pitchFamily="34" charset="0"/>
                        </a:rPr>
                        <a:t>Cheese and beans pasty served with veg of the day and wedges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gridSpan="2">
                  <a:txBody>
                    <a:bodyPr/>
                    <a:lstStyle/>
                    <a:p>
                      <a:pPr algn="l">
                        <a:lnSpc>
                          <a:spcPts val="1960"/>
                        </a:lnSpc>
                      </a:pPr>
                      <a:r>
                        <a:rPr lang="en-US" sz="1400">
                          <a:solidFill>
                            <a:srgbClr val="000000"/>
                          </a:solidFill>
                          <a:latin typeface="Canva Sans Bold"/>
                        </a:rPr>
                        <a:t>Pork or Chicken Hot Dog with Wedges and Tomato Sauce</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a:solidFill>
                            <a:srgbClr val="000000"/>
                          </a:solidFill>
                          <a:latin typeface="Century Gothic" panose="020B0502020202020204" pitchFamily="34" charset="0"/>
                        </a:rPr>
                        <a:t>Red Tractor Accredited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a:solidFill>
                            <a:srgbClr val="000000"/>
                          </a:solidFill>
                          <a:latin typeface="Century Gothic" panose="020B0502020202020204" pitchFamily="34" charset="0"/>
                        </a:rPr>
                        <a:t>Pork or Chicken Sausage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entury Gothic" panose="020B0502020202020204" pitchFamily="34" charset="0"/>
                        </a:rPr>
                        <a:t>Served in a White - Hot Dog</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entury Gothic" panose="020B0502020202020204" pitchFamily="34" charset="0"/>
                        </a:rPr>
                        <a:t>Bun with Baked Potato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entury Gothic" panose="020B0502020202020204" pitchFamily="34" charset="0"/>
                        </a:rPr>
                        <a:t>Wedges and Tomato Ketchup</a:t>
                      </a:r>
                      <a:endParaRPr lang="en-US" sz="1400">
                        <a:solidFill>
                          <a:srgbClr val="000000"/>
                        </a:solidFill>
                        <a:latin typeface="Canva Sans Bold"/>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hMerge="1">
                  <a:txBody>
                    <a:bodyPr/>
                    <a:lstStyle/>
                    <a:p>
                      <a:pPr algn="l">
                        <a:lnSpc>
                          <a:spcPts val="1960"/>
                        </a:lnSpc>
                      </a:pPr>
                      <a:r>
                        <a:rPr lang="en-US" sz="1400">
                          <a:solidFill>
                            <a:srgbClr val="000000"/>
                          </a:solidFill>
                          <a:latin typeface="Canva Sans Bold"/>
                        </a:rPr>
                        <a:t>Sausage, Mash and Gravy</a:t>
                      </a:r>
                    </a:p>
                    <a:p>
                      <a:pPr marL="0" lvl="0" indent="0" algn="l">
                        <a:lnSpc>
                          <a:spcPts val="1960"/>
                        </a:lnSpc>
                        <a:spcBef>
                          <a:spcPct val="0"/>
                        </a:spcBef>
                      </a:pPr>
                      <a:r>
                        <a:rPr lang="en-US" sz="1400">
                          <a:solidFill>
                            <a:srgbClr val="000000"/>
                          </a:solidFill>
                          <a:latin typeface="Canva Sans"/>
                        </a:rPr>
                        <a:t>Red Tractor Accredited </a:t>
                      </a:r>
                    </a:p>
                    <a:p>
                      <a:pPr marL="0" lvl="0" indent="0" algn="l">
                        <a:lnSpc>
                          <a:spcPts val="1960"/>
                        </a:lnSpc>
                        <a:spcBef>
                          <a:spcPct val="0"/>
                        </a:spcBef>
                      </a:pPr>
                      <a:r>
                        <a:rPr lang="en-US" sz="1400">
                          <a:solidFill>
                            <a:srgbClr val="000000"/>
                          </a:solidFill>
                          <a:latin typeface="Canva Sans"/>
                        </a:rPr>
                        <a:t>Pork or Chicken Sausages served with Homemade Roasted Potatoes and Gravy</a:t>
                      </a:r>
                    </a:p>
                    <a:p>
                      <a:pPr algn="l">
                        <a:lnSpc>
                          <a:spcPts val="1960"/>
                        </a:lnSpc>
                      </a:pPr>
                      <a:endParaRPr lang="en-US" sz="1400">
                        <a:solidFill>
                          <a:srgbClr val="000000"/>
                        </a:solidFill>
                        <a:latin typeface="Canva Sans Bold"/>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400">
                          <a:solidFill>
                            <a:srgbClr val="000000"/>
                          </a:solidFill>
                          <a:latin typeface="Canva Sans Bold"/>
                        </a:rPr>
                        <a:t>Roast Chicken with Stuffing, Roast Potatoes and Gravy </a:t>
                      </a:r>
                      <a:endParaRPr lang="en-US" sz="1400">
                        <a:solidFill>
                          <a:srgbClr val="000000"/>
                        </a:solidFill>
                        <a:latin typeface="Century Gothic" panose="020B0502020202020204" pitchFamily="34" charset="0"/>
                      </a:endParaRPr>
                    </a:p>
                    <a:p>
                      <a:pPr marL="0" lvl="0" indent="0" algn="l">
                        <a:lnSpc>
                          <a:spcPts val="1960"/>
                        </a:lnSpc>
                        <a:spcBef>
                          <a:spcPct val="0"/>
                        </a:spcBef>
                      </a:pPr>
                      <a:r>
                        <a:rPr lang="en-US" sz="1400">
                          <a:solidFill>
                            <a:srgbClr val="000000"/>
                          </a:solidFill>
                          <a:latin typeface="Century Gothic" panose="020B0502020202020204" pitchFamily="34" charset="0"/>
                        </a:rPr>
                        <a:t>Meat (Chicken,) Served With </a:t>
                      </a:r>
                    </a:p>
                    <a:p>
                      <a:pPr marL="0" lvl="0" indent="0" algn="l">
                        <a:lnSpc>
                          <a:spcPts val="1960"/>
                        </a:lnSpc>
                        <a:spcBef>
                          <a:spcPct val="0"/>
                        </a:spcBef>
                      </a:pPr>
                      <a:r>
                        <a:rPr lang="en-US" sz="1400">
                          <a:solidFill>
                            <a:srgbClr val="000000"/>
                          </a:solidFill>
                          <a:latin typeface="Century Gothic" panose="020B0502020202020204" pitchFamily="34" charset="0"/>
                        </a:rPr>
                        <a:t>Stuffing, Homemade Roast Potatoes and Vegan Gravy</a:t>
                      </a:r>
                      <a:endParaRPr lang="en-GB" sz="1400">
                        <a:latin typeface="Century Gothic" panose="020B0502020202020204" pitchFamily="34" charset="0"/>
                      </a:endParaRPr>
                    </a:p>
                    <a:p>
                      <a:pPr marL="0" lvl="0" indent="0" algn="l">
                        <a:lnSpc>
                          <a:spcPts val="1960"/>
                        </a:lnSpc>
                        <a:spcBef>
                          <a:spcPct val="0"/>
                        </a:spcBef>
                      </a:pPr>
                      <a:endParaRPr lang="en-US" sz="1400">
                        <a:solidFill>
                          <a:srgbClr val="000000"/>
                        </a:solidFill>
                        <a:highlight>
                          <a:srgbClr val="FFFF00"/>
                        </a:highlight>
                        <a:latin typeface="Canva San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400">
                          <a:solidFill>
                            <a:srgbClr val="000000"/>
                          </a:solidFill>
                          <a:latin typeface="Canva Sans Bold"/>
                        </a:rPr>
                        <a:t>Chef’s Special – Chicken and Chickpea Korma with Rice</a:t>
                      </a:r>
                      <a:endParaRPr lang="en-US" sz="1400">
                        <a:solidFill>
                          <a:srgbClr val="000000"/>
                        </a:solidFill>
                        <a:latin typeface="Canva Sans"/>
                      </a:endParaRPr>
                    </a:p>
                    <a:p>
                      <a:pPr algn="l">
                        <a:lnSpc>
                          <a:spcPts val="1960"/>
                        </a:lnSpc>
                      </a:pPr>
                      <a:r>
                        <a:rPr lang="en-US" sz="1400" b="0">
                          <a:solidFill>
                            <a:srgbClr val="000000"/>
                          </a:solidFill>
                          <a:latin typeface="Century Gothic" panose="020B0502020202020204" pitchFamily="34" charset="0"/>
                        </a:rPr>
                        <a:t>Red Tractor Accredited </a:t>
                      </a:r>
                    </a:p>
                    <a:p>
                      <a:pPr algn="l">
                        <a:lnSpc>
                          <a:spcPts val="1960"/>
                        </a:lnSpc>
                      </a:pPr>
                      <a:r>
                        <a:rPr lang="en-US" sz="1400" b="0">
                          <a:solidFill>
                            <a:srgbClr val="000000"/>
                          </a:solidFill>
                          <a:latin typeface="Century Gothic" panose="020B0502020202020204" pitchFamily="34" charset="0"/>
                        </a:rPr>
                        <a:t>Chicken and Chickpeas</a:t>
                      </a:r>
                    </a:p>
                    <a:p>
                      <a:pPr algn="l">
                        <a:lnSpc>
                          <a:spcPts val="1960"/>
                        </a:lnSpc>
                      </a:pPr>
                      <a:r>
                        <a:rPr lang="en-US" sz="1400" b="0">
                          <a:solidFill>
                            <a:srgbClr val="000000"/>
                          </a:solidFill>
                          <a:latin typeface="Century Gothic" panose="020B0502020202020204" pitchFamily="34" charset="0"/>
                        </a:rPr>
                        <a:t>in a Mild and Creamy</a:t>
                      </a:r>
                    </a:p>
                    <a:p>
                      <a:pPr algn="l">
                        <a:lnSpc>
                          <a:spcPts val="1960"/>
                        </a:lnSpc>
                      </a:pPr>
                      <a:r>
                        <a:rPr lang="en-US" sz="1400" b="0">
                          <a:solidFill>
                            <a:srgbClr val="000000"/>
                          </a:solidFill>
                          <a:latin typeface="Century Gothic" panose="020B0502020202020204" pitchFamily="34" charset="0"/>
                        </a:rPr>
                        <a:t>Korma Sauce served with </a:t>
                      </a:r>
                    </a:p>
                    <a:p>
                      <a:pPr algn="l">
                        <a:lnSpc>
                          <a:spcPts val="1960"/>
                        </a:lnSpc>
                      </a:pPr>
                      <a:r>
                        <a:rPr lang="en-US" sz="1400" b="0">
                          <a:solidFill>
                            <a:srgbClr val="000000"/>
                          </a:solidFill>
                          <a:latin typeface="Century Gothic" panose="020B0502020202020204" pitchFamily="34" charset="0"/>
                        </a:rPr>
                        <a:t>50/50 Wholemeal Rice</a:t>
                      </a:r>
                    </a:p>
                    <a:p>
                      <a:pPr marL="0" lvl="0" indent="0" algn="l">
                        <a:lnSpc>
                          <a:spcPts val="1960"/>
                        </a:lnSpc>
                        <a:spcBef>
                          <a:spcPct val="0"/>
                        </a:spcBef>
                      </a:pPr>
                      <a:endParaRPr lang="en-US" sz="1400">
                        <a:solidFill>
                          <a:srgbClr val="000000"/>
                        </a:solidFill>
                        <a:latin typeface="Canva San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400">
                          <a:solidFill>
                            <a:srgbClr val="000000"/>
                          </a:solidFill>
                          <a:latin typeface="Canva Sans Bold"/>
                        </a:rPr>
                        <a:t>Battered Fish with Chips and Tomato Sauce </a:t>
                      </a:r>
                    </a:p>
                    <a:p>
                      <a:pPr marL="0" lvl="0" indent="0" algn="l">
                        <a:lnSpc>
                          <a:spcPts val="1960"/>
                        </a:lnSpc>
                        <a:spcBef>
                          <a:spcPct val="0"/>
                        </a:spcBef>
                      </a:pPr>
                      <a:r>
                        <a:rPr lang="en-US" sz="1400">
                          <a:solidFill>
                            <a:srgbClr val="000000"/>
                          </a:solidFill>
                          <a:latin typeface="Century Gothic" panose="020B0502020202020204" pitchFamily="34" charset="0"/>
                        </a:rPr>
                        <a:t>Oven Baked Youngs </a:t>
                      </a:r>
                    </a:p>
                    <a:p>
                      <a:pPr marL="0" lvl="0" indent="0" algn="l">
                        <a:lnSpc>
                          <a:spcPts val="1960"/>
                        </a:lnSpc>
                        <a:spcBef>
                          <a:spcPct val="0"/>
                        </a:spcBef>
                      </a:pPr>
                      <a:r>
                        <a:rPr lang="en-US" sz="1400">
                          <a:solidFill>
                            <a:srgbClr val="000000"/>
                          </a:solidFill>
                          <a:latin typeface="Century Gothic" panose="020B0502020202020204" pitchFamily="34" charset="0"/>
                        </a:rPr>
                        <a:t>MSC Accredited </a:t>
                      </a:r>
                    </a:p>
                    <a:p>
                      <a:pPr marL="0" lvl="0" indent="0" algn="l">
                        <a:lnSpc>
                          <a:spcPts val="1960"/>
                        </a:lnSpc>
                        <a:spcBef>
                          <a:spcPct val="0"/>
                        </a:spcBef>
                      </a:pPr>
                      <a:r>
                        <a:rPr lang="en-US" sz="1400">
                          <a:solidFill>
                            <a:srgbClr val="000000"/>
                          </a:solidFill>
                          <a:latin typeface="Century Gothic" panose="020B0502020202020204" pitchFamily="34" charset="0"/>
                        </a:rPr>
                        <a:t>Breaded Pollock </a:t>
                      </a:r>
                    </a:p>
                    <a:p>
                      <a:pPr marL="0" lvl="0" indent="0" algn="l">
                        <a:lnSpc>
                          <a:spcPts val="1960"/>
                        </a:lnSpc>
                        <a:spcBef>
                          <a:spcPct val="0"/>
                        </a:spcBef>
                      </a:pPr>
                      <a:r>
                        <a:rPr lang="en-US" sz="1400">
                          <a:solidFill>
                            <a:srgbClr val="000000"/>
                          </a:solidFill>
                          <a:latin typeface="Century Gothic" panose="020B0502020202020204" pitchFamily="34" charset="0"/>
                        </a:rPr>
                        <a:t>Fillet with Oven Baked </a:t>
                      </a:r>
                    </a:p>
                    <a:p>
                      <a:pPr marL="0" lvl="0" indent="0" algn="l">
                        <a:lnSpc>
                          <a:spcPts val="1960"/>
                        </a:lnSpc>
                        <a:spcBef>
                          <a:spcPct val="0"/>
                        </a:spcBef>
                      </a:pPr>
                      <a:r>
                        <a:rPr lang="en-US" sz="1400">
                          <a:solidFill>
                            <a:srgbClr val="000000"/>
                          </a:solidFill>
                          <a:latin typeface="Century Gothic" panose="020B0502020202020204" pitchFamily="34" charset="0"/>
                        </a:rPr>
                        <a:t>Chips &amp; Tomato Ketchup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extLst>
                  <a:ext uri="{0D108BD9-81ED-4DB2-BD59-A6C34878D82A}">
                    <a16:rowId xmlns:a16="http://schemas.microsoft.com/office/drawing/2014/main" val="1889949154"/>
                  </a:ext>
                </a:extLst>
              </a:tr>
              <a:tr h="1732195">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GB" sz="1400" b="1">
                          <a:solidFill>
                            <a:srgbClr val="000000"/>
                          </a:solidFill>
                          <a:latin typeface="Canva Sans Bold"/>
                        </a:rPr>
                        <a:t>Cheese and Tomato  Pizza with Salads</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entury Gothic" panose="020B0502020202020204" pitchFamily="34" charset="0"/>
                        </a:rPr>
                        <a:t>Homemade 50/50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entury Gothic" panose="020B0502020202020204" pitchFamily="34" charset="0"/>
                        </a:rPr>
                        <a:t>Wholemeal Base topped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entury Gothic" panose="020B0502020202020204" pitchFamily="34" charset="0"/>
                        </a:rPr>
                        <a:t>with Cheddar Cheese and a Homemade Tomato Sauce (Chopped Tomatoes, Tomato Puree, Oregano)</a:t>
                      </a:r>
                      <a:r>
                        <a:rPr lang="en-GB" sz="1400">
                          <a:solidFill>
                            <a:srgbClr val="000000"/>
                          </a:solidFill>
                          <a:latin typeface="Century Gothic" panose="020B0502020202020204" pitchFamily="34" charset="0"/>
                        </a:rPr>
                        <a:t>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a:solidFill>
                            <a:srgbClr val="000000"/>
                          </a:solidFill>
                          <a:latin typeface="Century Gothic" panose="020B0502020202020204" pitchFamily="34" charset="0"/>
                        </a:rPr>
                        <a:t>Served with Summer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a:solidFill>
                            <a:srgbClr val="000000"/>
                          </a:solidFill>
                          <a:latin typeface="Century Gothic" panose="020B0502020202020204" pitchFamily="34" charset="0"/>
                        </a:rPr>
                        <a:t>Salads</a:t>
                      </a:r>
                      <a:r>
                        <a:rPr lang="en-GB" sz="1400">
                          <a:solidFill>
                            <a:srgbClr val="000000"/>
                          </a:solidFill>
                          <a:highlight>
                            <a:srgbClr val="FFFF00"/>
                          </a:highlight>
                          <a:latin typeface="Century Gothic" panose="020B0502020202020204" pitchFamily="34" charset="0"/>
                        </a:rPr>
                        <a:t> </a:t>
                      </a:r>
                      <a:endParaRPr lang="en-US" sz="1400">
                        <a:solidFill>
                          <a:srgbClr val="000000"/>
                        </a:solidFill>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gridSpan="2">
                  <a:txBody>
                    <a:bodyPr/>
                    <a:lstStyle/>
                    <a:p>
                      <a:pPr algn="l">
                        <a:lnSpc>
                          <a:spcPts val="1960"/>
                        </a:lnSpc>
                      </a:pPr>
                      <a:r>
                        <a:rPr lang="en-US" sz="1400">
                          <a:solidFill>
                            <a:srgbClr val="000000"/>
                          </a:solidFill>
                          <a:latin typeface="Canva Sans Bold"/>
                        </a:rPr>
                        <a:t>Vegan Hot Dog with Wedges and Tomato Sauce</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a:solidFill>
                            <a:srgbClr val="000000"/>
                          </a:solidFill>
                          <a:latin typeface="Century Gothic" panose="020B0502020202020204" pitchFamily="34" charset="0"/>
                        </a:rPr>
                        <a:t>Devils Kitchen Vegan Sausage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entury Gothic" panose="020B0502020202020204" pitchFamily="34" charset="0"/>
                        </a:rPr>
                        <a:t>Served in a White-Hot Dog</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entury Gothic" panose="020B0502020202020204" pitchFamily="34" charset="0"/>
                        </a:rPr>
                        <a:t>Bun with Baked Potato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entury Gothic" panose="020B0502020202020204" pitchFamily="34" charset="0"/>
                        </a:rPr>
                        <a:t>Wedges and Tomato Ketchup</a:t>
                      </a:r>
                      <a:endParaRPr lang="en-US" sz="1400">
                        <a:solidFill>
                          <a:srgbClr val="000000"/>
                        </a:solidFill>
                        <a:latin typeface="Canva Sans Bold"/>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hMerge="1">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Bold"/>
                        </a:rPr>
                        <a:t>Vegan Sausage and Mash with Gravy</a:t>
                      </a: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400">
                        <a:solidFill>
                          <a:srgbClr val="000000"/>
                        </a:solidFill>
                        <a:latin typeface="Canva Sans Bold"/>
                      </a:endParaRP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400">
                        <a:solidFill>
                          <a:srgbClr val="000000"/>
                        </a:solidFill>
                        <a:latin typeface="Canva Sans Bold"/>
                      </a:endParaRP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400">
                        <a:solidFill>
                          <a:srgbClr val="000000"/>
                        </a:solidFill>
                        <a:latin typeface="Canva Sans Bold"/>
                      </a:endParaRP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400">
                        <a:solidFill>
                          <a:srgbClr val="000000"/>
                        </a:solidFill>
                        <a:latin typeface="Canva Sans Bold"/>
                      </a:endParaRP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400">
                        <a:solidFill>
                          <a:srgbClr val="000000"/>
                        </a:solidFill>
                        <a:latin typeface="Canva Sans Bold"/>
                      </a:endParaRP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400">
                        <a:solidFill>
                          <a:srgbClr val="000000"/>
                        </a:solidFill>
                        <a:latin typeface="Canva Sans Bold"/>
                      </a:endParaRPr>
                    </a:p>
                    <a:p>
                      <a:pPr algn="l">
                        <a:lnSpc>
                          <a:spcPts val="1960"/>
                        </a:lnSpc>
                      </a:pPr>
                      <a:endParaRPr lang="en-US" sz="1400">
                        <a:solidFill>
                          <a:srgbClr val="000000"/>
                        </a:solidFill>
                        <a:latin typeface="Canva San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400" dirty="0">
                          <a:solidFill>
                            <a:srgbClr val="000000"/>
                          </a:solidFill>
                          <a:latin typeface="Canva Sans Bold"/>
                        </a:rPr>
                        <a:t>Vegetable creamy pie</a:t>
                      </a:r>
                    </a:p>
                    <a:p>
                      <a:pPr marL="0" lvl="0" indent="0" algn="l">
                        <a:lnSpc>
                          <a:spcPts val="1960"/>
                        </a:lnSpc>
                        <a:spcBef>
                          <a:spcPct val="0"/>
                        </a:spcBef>
                      </a:pPr>
                      <a:r>
                        <a:rPr lang="en-GB" sz="1400" dirty="0">
                          <a:solidFill>
                            <a:srgbClr val="000000"/>
                          </a:solidFill>
                          <a:latin typeface="Century Gothic" panose="020B0502020202020204" pitchFamily="34" charset="0"/>
                        </a:rPr>
                        <a:t>Creamy vegetable pie </a:t>
                      </a:r>
                      <a:r>
                        <a:rPr lang="en-GB" sz="1400" dirty="0" err="1">
                          <a:solidFill>
                            <a:srgbClr val="000000"/>
                          </a:solidFill>
                          <a:latin typeface="Century Gothic" panose="020B0502020202020204" pitchFamily="34" charset="0"/>
                        </a:rPr>
                        <a:t>sereved</a:t>
                      </a:r>
                      <a:r>
                        <a:rPr lang="en-GB" sz="1400" dirty="0">
                          <a:solidFill>
                            <a:srgbClr val="000000"/>
                          </a:solidFill>
                          <a:latin typeface="Century Gothic" panose="020B0502020202020204" pitchFamily="34" charset="0"/>
                        </a:rPr>
                        <a:t> with veg of the day, roast potatoes and gravy</a:t>
                      </a:r>
                      <a:endParaRPr lang="en-GB" sz="1400" dirty="0">
                        <a:latin typeface="Century Gothic" panose="020B0502020202020204" pitchFamily="34" charset="0"/>
                      </a:endParaRP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400" dirty="0">
                        <a:solidFill>
                          <a:srgbClr val="000000"/>
                        </a:solidFill>
                        <a:highlight>
                          <a:srgbClr val="FFFF00"/>
                        </a:highlight>
                        <a:latin typeface="Canva Sans Bold"/>
                      </a:endParaRP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400" dirty="0">
                        <a:solidFill>
                          <a:srgbClr val="000000"/>
                        </a:solidFill>
                        <a:highlight>
                          <a:srgbClr val="FFFF00"/>
                        </a:highlight>
                        <a:latin typeface="Canva Sans Bold"/>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400">
                          <a:solidFill>
                            <a:srgbClr val="000000"/>
                          </a:solidFill>
                          <a:latin typeface="Canva Sans Bold"/>
                        </a:rPr>
                        <a:t>Spaghetti and Meatballs</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b="0">
                          <a:solidFill>
                            <a:srgbClr val="000000"/>
                          </a:solidFill>
                          <a:latin typeface="Century Gothic" panose="020B0502020202020204" pitchFamily="34" charset="0"/>
                        </a:rPr>
                        <a:t>Devil’s Kitchen Vegan Meatballs in a Homemade Tomato Sauce with Spaghetti Pasta</a:t>
                      </a:r>
                      <a:endParaRPr lang="en-US" sz="1400">
                        <a:solidFill>
                          <a:srgbClr val="000000"/>
                        </a:solidFill>
                        <a:latin typeface="Canva San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400" dirty="0">
                          <a:solidFill>
                            <a:srgbClr val="000000"/>
                          </a:solidFill>
                          <a:latin typeface="Canva Sans Bold"/>
                        </a:rPr>
                        <a:t>Cheese and Tomato pizza baguette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b="0" dirty="0">
                          <a:solidFill>
                            <a:srgbClr val="000000"/>
                          </a:solidFill>
                          <a:latin typeface="Century Gothic" panose="020B0502020202020204" pitchFamily="34" charset="0"/>
                        </a:rPr>
                        <a:t>Cheese and </a:t>
                      </a:r>
                      <a:r>
                        <a:rPr lang="en-US" sz="1400" b="0" dirty="0" err="1">
                          <a:solidFill>
                            <a:srgbClr val="000000"/>
                          </a:solidFill>
                          <a:latin typeface="Century Gothic" panose="020B0502020202020204" pitchFamily="34" charset="0"/>
                        </a:rPr>
                        <a:t>toamato</a:t>
                      </a:r>
                      <a:r>
                        <a:rPr lang="en-US" sz="1400" b="0" dirty="0">
                          <a:solidFill>
                            <a:srgbClr val="000000"/>
                          </a:solidFill>
                          <a:latin typeface="Century Gothic" panose="020B0502020202020204" pitchFamily="34" charset="0"/>
                        </a:rPr>
                        <a:t> pizza baguette served with veg of the day or baked beans, chips and tomato ketchup</a:t>
                      </a: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400" b="0" dirty="0">
                        <a:solidFill>
                          <a:srgbClr val="000000"/>
                        </a:solidFill>
                        <a:latin typeface="Century Gothic" panose="020B0502020202020204" pitchFamily="34" charset="0"/>
                      </a:endParaRPr>
                    </a:p>
                    <a:p>
                      <a:pPr marL="0" lvl="0" indent="0" algn="l">
                        <a:lnSpc>
                          <a:spcPts val="1960"/>
                        </a:lnSpc>
                        <a:spcBef>
                          <a:spcPct val="0"/>
                        </a:spcBef>
                      </a:pPr>
                      <a:endParaRPr lang="en-US" sz="1400" dirty="0">
                        <a:solidFill>
                          <a:srgbClr val="000000"/>
                        </a:solidFill>
                        <a:highlight>
                          <a:srgbClr val="FFFF00"/>
                        </a:highlight>
                        <a:latin typeface="Canva San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extLst>
                  <a:ext uri="{0D108BD9-81ED-4DB2-BD59-A6C34878D82A}">
                    <a16:rowId xmlns:a16="http://schemas.microsoft.com/office/drawing/2014/main" val="3403764832"/>
                  </a:ext>
                </a:extLst>
              </a:tr>
              <a:tr h="558742">
                <a:tc gridSpan="6">
                  <a:txBody>
                    <a:bodyPr/>
                    <a:lstStyle/>
                    <a:p>
                      <a:pPr algn="ctr">
                        <a:lnSpc>
                          <a:spcPts val="1960"/>
                        </a:lnSpc>
                      </a:pPr>
                      <a:r>
                        <a:rPr lang="en-US" sz="1400">
                          <a:solidFill>
                            <a:srgbClr val="000000"/>
                          </a:solidFill>
                          <a:latin typeface="Century Gothic" panose="020B0502020202020204" pitchFamily="34" charset="0"/>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rgbClr val="000000"/>
                          </a:solidFill>
                          <a:latin typeface="Century Gothic" panose="020B0502020202020204" pitchFamily="34" charset="0"/>
                        </a:rPr>
                        <a:t>We also serve a daily salad selection for pupils to help themselves to.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17783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Bold"/>
                        </a:rPr>
                        <a:t>Iced Vanilla Sponge</a:t>
                      </a:r>
                    </a:p>
                    <a:p>
                      <a:pPr algn="l">
                        <a:lnSpc>
                          <a:spcPts val="1960"/>
                        </a:lnSpc>
                      </a:pPr>
                      <a:r>
                        <a:rPr lang="en-US" sz="1400">
                          <a:solidFill>
                            <a:srgbClr val="000000"/>
                          </a:solidFill>
                          <a:latin typeface="Century Gothic" panose="020B0502020202020204" pitchFamily="34" charset="0"/>
                        </a:rPr>
                        <a:t>Homemade Vanilla Sponge Cake Lightly Iced with Icing Sugar</a:t>
                      </a:r>
                      <a:endParaRPr lang="en-GB" sz="1400">
                        <a:latin typeface="Canva Sans" panose="020B060402020202020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400">
                          <a:solidFill>
                            <a:srgbClr val="000000"/>
                          </a:solidFill>
                          <a:latin typeface="Canva Sans Bold"/>
                        </a:rPr>
                        <a:t>NEW Strawberry and Apple Crumble with Custard</a:t>
                      </a:r>
                    </a:p>
                    <a:p>
                      <a:pPr marL="0" lvl="0" indent="0" algn="l">
                        <a:lnSpc>
                          <a:spcPts val="1960"/>
                        </a:lnSpc>
                        <a:spcBef>
                          <a:spcPct val="0"/>
                        </a:spcBef>
                      </a:pPr>
                      <a:r>
                        <a:rPr lang="en-US" sz="1400">
                          <a:solidFill>
                            <a:srgbClr val="000000"/>
                          </a:solidFill>
                          <a:latin typeface="Century Gothic" panose="020B0502020202020204" pitchFamily="34" charset="0"/>
                        </a:rPr>
                        <a:t>Homemade Strawberry and Apple Crumble with an Oaty Topping, </a:t>
                      </a:r>
                    </a:p>
                    <a:p>
                      <a:pPr marL="0" lvl="0" indent="0" algn="l">
                        <a:lnSpc>
                          <a:spcPts val="1960"/>
                        </a:lnSpc>
                        <a:spcBef>
                          <a:spcPct val="0"/>
                        </a:spcBef>
                      </a:pPr>
                      <a:r>
                        <a:rPr lang="en-US" sz="1400">
                          <a:solidFill>
                            <a:srgbClr val="000000"/>
                          </a:solidFill>
                          <a:latin typeface="Century Gothic" panose="020B0502020202020204" pitchFamily="34" charset="0"/>
                        </a:rPr>
                        <a:t>Served with </a:t>
                      </a:r>
                    </a:p>
                    <a:p>
                      <a:pPr marL="0" lvl="0" indent="0" algn="l">
                        <a:lnSpc>
                          <a:spcPts val="1960"/>
                        </a:lnSpc>
                        <a:spcBef>
                          <a:spcPct val="0"/>
                        </a:spcBef>
                      </a:pPr>
                      <a:r>
                        <a:rPr lang="en-US" sz="1400">
                          <a:solidFill>
                            <a:srgbClr val="000000"/>
                          </a:solidFill>
                          <a:latin typeface="Century Gothic" panose="020B0502020202020204" pitchFamily="34" charset="0"/>
                        </a:rPr>
                        <a:t>Custard</a:t>
                      </a:r>
                    </a:p>
                    <a:p>
                      <a:pPr algn="l">
                        <a:lnSpc>
                          <a:spcPts val="1960"/>
                        </a:lnSpc>
                      </a:pPr>
                      <a:endParaRPr lang="en-US" sz="140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gridSpan="2">
                  <a:txBody>
                    <a:bodyPr/>
                    <a:lstStyle/>
                    <a:p>
                      <a:pPr algn="l">
                        <a:lnSpc>
                          <a:spcPts val="1960"/>
                        </a:lnSpc>
                      </a:pPr>
                      <a:r>
                        <a:rPr lang="en-US" sz="1400" b="0">
                          <a:solidFill>
                            <a:srgbClr val="000000"/>
                          </a:solidFill>
                          <a:latin typeface="Canva Sans Bold"/>
                        </a:rPr>
                        <a:t>Freshly Chopped Fruit Salad</a:t>
                      </a:r>
                    </a:p>
                    <a:p>
                      <a:pPr marL="0" lvl="0" indent="0" algn="l">
                        <a:lnSpc>
                          <a:spcPts val="1960"/>
                        </a:lnSpc>
                        <a:spcBef>
                          <a:spcPct val="0"/>
                        </a:spcBef>
                      </a:pPr>
                      <a:r>
                        <a:rPr lang="en-US" sz="1400">
                          <a:solidFill>
                            <a:srgbClr val="000000"/>
                          </a:solidFill>
                          <a:latin typeface="Century Gothic" panose="020B0502020202020204" pitchFamily="34" charset="0"/>
                        </a:rPr>
                        <a:t>A selection of Apple, Orange, Melon, Mandarin and Pear</a:t>
                      </a:r>
                    </a:p>
                    <a:p>
                      <a:pPr algn="l">
                        <a:lnSpc>
                          <a:spcPts val="1960"/>
                        </a:lnSpc>
                      </a:pPr>
                      <a:endParaRPr lang="en-US" sz="1400" b="0">
                        <a:solidFill>
                          <a:srgbClr val="000000"/>
                        </a:solidFill>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hMerge="1">
                  <a:txBody>
                    <a:bodyPr/>
                    <a:lstStyle/>
                    <a:p>
                      <a:pPr algn="l">
                        <a:lnSpc>
                          <a:spcPts val="1960"/>
                        </a:lnSpc>
                      </a:pPr>
                      <a:endParaRPr lang="en-US" sz="1400" b="0">
                        <a:solidFill>
                          <a:srgbClr val="000000"/>
                        </a:solidFill>
                        <a:latin typeface="Canva Sans" panose="020B060402020202020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400">
                          <a:solidFill>
                            <a:srgbClr val="000000"/>
                          </a:solidFill>
                          <a:latin typeface="Canva Sans Bold"/>
                        </a:rPr>
                        <a:t>Peaches and Ice Cream</a:t>
                      </a:r>
                    </a:p>
                    <a:p>
                      <a:r>
                        <a:rPr lang="en-GB" sz="1400">
                          <a:latin typeface="Century Gothic" panose="020B0502020202020204" pitchFamily="34" charset="0"/>
                        </a:rPr>
                        <a:t>Vanilla Ice Cream serve with Tinned Peaches </a:t>
                      </a:r>
                      <a:endParaRPr lang="en-GB" sz="140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400" dirty="0">
                          <a:solidFill>
                            <a:srgbClr val="000000"/>
                          </a:solidFill>
                          <a:latin typeface="Canva Sans Bold"/>
                        </a:rPr>
                        <a:t>Vanilla Shortbread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b="0" dirty="0">
                          <a:latin typeface="Century Gothic" panose="020B0502020202020204" pitchFamily="34" charset="0"/>
                        </a:rPr>
                        <a:t>Homemade Vanilla flavored Shortbread </a:t>
                      </a:r>
                      <a:endParaRPr lang="en-GB" sz="1400" b="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extLst>
                  <a:ext uri="{0D108BD9-81ED-4DB2-BD59-A6C34878D82A}">
                    <a16:rowId xmlns:a16="http://schemas.microsoft.com/office/drawing/2014/main" val="1503234578"/>
                  </a:ext>
                </a:extLst>
              </a:tr>
            </a:tbl>
          </a:graphicData>
        </a:graphic>
      </p:graphicFrame>
      <p:sp>
        <p:nvSpPr>
          <p:cNvPr id="8" name="Freeform 8"/>
          <p:cNvSpPr/>
          <p:nvPr/>
        </p:nvSpPr>
        <p:spPr>
          <a:xfrm>
            <a:off x="16426939" y="2505935"/>
            <a:ext cx="718061" cy="963906"/>
          </a:xfrm>
          <a:custGeom>
            <a:avLst/>
            <a:gdLst/>
            <a:ahLst/>
            <a:cxnLst/>
            <a:rect l="l" t="t" r="r" b="b"/>
            <a:pathLst>
              <a:path w="718061" h="963906">
                <a:moveTo>
                  <a:pt x="0" y="0"/>
                </a:moveTo>
                <a:lnTo>
                  <a:pt x="718061" y="0"/>
                </a:lnTo>
                <a:lnTo>
                  <a:pt x="718061" y="963906"/>
                </a:lnTo>
                <a:lnTo>
                  <a:pt x="0" y="963906"/>
                </a:lnTo>
                <a:lnTo>
                  <a:pt x="0" y="0"/>
                </a:lnTo>
                <a:close/>
              </a:path>
            </a:pathLst>
          </a:custGeom>
          <a:blipFill>
            <a:blip r:embed="rId3"/>
            <a:stretch>
              <a:fillRect/>
            </a:stretch>
          </a:blipFill>
        </p:spPr>
        <p:txBody>
          <a:bodyPr/>
          <a:lstStyle/>
          <a:p>
            <a:endParaRPr lang="en-GB"/>
          </a:p>
        </p:txBody>
      </p:sp>
      <p:sp>
        <p:nvSpPr>
          <p:cNvPr id="14" name="Freeform 14"/>
          <p:cNvSpPr/>
          <p:nvPr/>
        </p:nvSpPr>
        <p:spPr>
          <a:xfrm>
            <a:off x="10191411" y="3365885"/>
            <a:ext cx="667804" cy="856844"/>
          </a:xfrm>
          <a:custGeom>
            <a:avLst/>
            <a:gdLst/>
            <a:ahLst/>
            <a:cxnLst/>
            <a:rect l="l" t="t" r="r" b="b"/>
            <a:pathLst>
              <a:path w="658423" h="845272">
                <a:moveTo>
                  <a:pt x="0" y="0"/>
                </a:moveTo>
                <a:lnTo>
                  <a:pt x="658422" y="0"/>
                </a:lnTo>
                <a:lnTo>
                  <a:pt x="658422" y="845272"/>
                </a:lnTo>
                <a:lnTo>
                  <a:pt x="0" y="845272"/>
                </a:lnTo>
                <a:lnTo>
                  <a:pt x="0" y="0"/>
                </a:lnTo>
                <a:close/>
              </a:path>
            </a:pathLst>
          </a:custGeom>
          <a:blipFill>
            <a:blip r:embed="rId4"/>
            <a:stretch>
              <a:fillRect/>
            </a:stretch>
          </a:blipFill>
        </p:spPr>
        <p:txBody>
          <a:bodyPr/>
          <a:lstStyle/>
          <a:p>
            <a:endParaRPr lang="en-GB"/>
          </a:p>
        </p:txBody>
      </p:sp>
      <p:sp>
        <p:nvSpPr>
          <p:cNvPr id="79" name="TextBox 79"/>
          <p:cNvSpPr txBox="1"/>
          <p:nvPr/>
        </p:nvSpPr>
        <p:spPr>
          <a:xfrm>
            <a:off x="6624471" y="-171427"/>
            <a:ext cx="4823445"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rgbClr val="9366A7"/>
                </a:solidFill>
                <a:latin typeface="Barlow Condensed Bold"/>
              </a:rPr>
              <a:t>WEEK TWO</a:t>
            </a:r>
          </a:p>
        </p:txBody>
      </p:sp>
      <p:grpSp>
        <p:nvGrpSpPr>
          <p:cNvPr id="134" name="Group 94">
            <a:extLst>
              <a:ext uri="{FF2B5EF4-FFF2-40B4-BE49-F238E27FC236}">
                <a16:creationId xmlns:a16="http://schemas.microsoft.com/office/drawing/2014/main" id="{CA4ED873-73E2-794F-E670-1347FF332895}"/>
              </a:ext>
            </a:extLst>
          </p:cNvPr>
          <p:cNvGrpSpPr/>
          <p:nvPr/>
        </p:nvGrpSpPr>
        <p:grpSpPr>
          <a:xfrm>
            <a:off x="15537257" y="8801100"/>
            <a:ext cx="693343" cy="544662"/>
            <a:chOff x="0" y="0"/>
            <a:chExt cx="924458" cy="726216"/>
          </a:xfrm>
        </p:grpSpPr>
        <p:sp>
          <p:nvSpPr>
            <p:cNvPr id="135" name="Freeform 95">
              <a:extLst>
                <a:ext uri="{FF2B5EF4-FFF2-40B4-BE49-F238E27FC236}">
                  <a16:creationId xmlns:a16="http://schemas.microsoft.com/office/drawing/2014/main" id="{82FB51AF-DA8B-D690-579B-BB52BD09F80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6" name="TextBox 96">
              <a:extLst>
                <a:ext uri="{FF2B5EF4-FFF2-40B4-BE49-F238E27FC236}">
                  <a16:creationId xmlns:a16="http://schemas.microsoft.com/office/drawing/2014/main" id="{EC048F07-4BBB-A958-9554-07E4170BDD1F}"/>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7" name="TextBox 97">
              <a:extLst>
                <a:ext uri="{FF2B5EF4-FFF2-40B4-BE49-F238E27FC236}">
                  <a16:creationId xmlns:a16="http://schemas.microsoft.com/office/drawing/2014/main" id="{8BD387B4-4424-86EA-1B28-64C32EECCB7C}"/>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52" name="Group 24">
            <a:extLst>
              <a:ext uri="{FF2B5EF4-FFF2-40B4-BE49-F238E27FC236}">
                <a16:creationId xmlns:a16="http://schemas.microsoft.com/office/drawing/2014/main" id="{40D9E17A-BCBA-C0AD-7B80-1F0D3B54ED75}"/>
              </a:ext>
            </a:extLst>
          </p:cNvPr>
          <p:cNvGrpSpPr/>
          <p:nvPr/>
        </p:nvGrpSpPr>
        <p:grpSpPr>
          <a:xfrm>
            <a:off x="3571569" y="2830600"/>
            <a:ext cx="849460" cy="788900"/>
            <a:chOff x="0" y="0"/>
            <a:chExt cx="1132614" cy="1051866"/>
          </a:xfrm>
        </p:grpSpPr>
        <p:grpSp>
          <p:nvGrpSpPr>
            <p:cNvPr id="153" name="Group 25">
              <a:extLst>
                <a:ext uri="{FF2B5EF4-FFF2-40B4-BE49-F238E27FC236}">
                  <a16:creationId xmlns:a16="http://schemas.microsoft.com/office/drawing/2014/main" id="{15B1B474-BC26-115A-1548-F7A009E4AF5D}"/>
                </a:ext>
              </a:extLst>
            </p:cNvPr>
            <p:cNvGrpSpPr/>
            <p:nvPr/>
          </p:nvGrpSpPr>
          <p:grpSpPr>
            <a:xfrm>
              <a:off x="0" y="43144"/>
              <a:ext cx="1008722" cy="1008722"/>
              <a:chOff x="0" y="0"/>
              <a:chExt cx="812800" cy="812800"/>
            </a:xfrm>
          </p:grpSpPr>
          <p:sp>
            <p:nvSpPr>
              <p:cNvPr id="157" name="Freeform 26">
                <a:extLst>
                  <a:ext uri="{FF2B5EF4-FFF2-40B4-BE49-F238E27FC236}">
                    <a16:creationId xmlns:a16="http://schemas.microsoft.com/office/drawing/2014/main" id="{13F48F64-7B7E-0E9F-92AB-67FAB7AD97A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58" name="TextBox 27">
                <a:extLst>
                  <a:ext uri="{FF2B5EF4-FFF2-40B4-BE49-F238E27FC236}">
                    <a16:creationId xmlns:a16="http://schemas.microsoft.com/office/drawing/2014/main" id="{79C4561C-7AFE-E2B9-45B0-D87BCCF8FD0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54" name="Freeform 28">
              <a:extLst>
                <a:ext uri="{FF2B5EF4-FFF2-40B4-BE49-F238E27FC236}">
                  <a16:creationId xmlns:a16="http://schemas.microsoft.com/office/drawing/2014/main" id="{BE2AC3CF-3C6A-76C1-BD37-6918C15F588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55" name="TextBox 29">
              <a:extLst>
                <a:ext uri="{FF2B5EF4-FFF2-40B4-BE49-F238E27FC236}">
                  <a16:creationId xmlns:a16="http://schemas.microsoft.com/office/drawing/2014/main" id="{03B2A12A-267A-453A-F9E2-11D74B4B3B8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56" name="TextBox 30">
              <a:extLst>
                <a:ext uri="{FF2B5EF4-FFF2-40B4-BE49-F238E27FC236}">
                  <a16:creationId xmlns:a16="http://schemas.microsoft.com/office/drawing/2014/main" id="{0CBEFCF3-F848-3CE7-429A-6444D2E6CD4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87" name="Group 24">
            <a:extLst>
              <a:ext uri="{FF2B5EF4-FFF2-40B4-BE49-F238E27FC236}">
                <a16:creationId xmlns:a16="http://schemas.microsoft.com/office/drawing/2014/main" id="{10760062-B5F8-44D1-040A-59815A20205A}"/>
              </a:ext>
            </a:extLst>
          </p:cNvPr>
          <p:cNvGrpSpPr/>
          <p:nvPr/>
        </p:nvGrpSpPr>
        <p:grpSpPr>
          <a:xfrm>
            <a:off x="6846740" y="8698000"/>
            <a:ext cx="849460" cy="788900"/>
            <a:chOff x="0" y="0"/>
            <a:chExt cx="1132614" cy="1051866"/>
          </a:xfrm>
        </p:grpSpPr>
        <p:grpSp>
          <p:nvGrpSpPr>
            <p:cNvPr id="188" name="Group 25">
              <a:extLst>
                <a:ext uri="{FF2B5EF4-FFF2-40B4-BE49-F238E27FC236}">
                  <a16:creationId xmlns:a16="http://schemas.microsoft.com/office/drawing/2014/main" id="{A5DB3967-0223-9D60-0EF2-4AF109A448D9}"/>
                </a:ext>
              </a:extLst>
            </p:cNvPr>
            <p:cNvGrpSpPr/>
            <p:nvPr/>
          </p:nvGrpSpPr>
          <p:grpSpPr>
            <a:xfrm>
              <a:off x="0" y="43144"/>
              <a:ext cx="1008722" cy="1008722"/>
              <a:chOff x="0" y="0"/>
              <a:chExt cx="812800" cy="812800"/>
            </a:xfrm>
          </p:grpSpPr>
          <p:sp>
            <p:nvSpPr>
              <p:cNvPr id="192" name="Freeform 26">
                <a:extLst>
                  <a:ext uri="{FF2B5EF4-FFF2-40B4-BE49-F238E27FC236}">
                    <a16:creationId xmlns:a16="http://schemas.microsoft.com/office/drawing/2014/main" id="{360C7034-AEED-4F66-0754-8574A168C6E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93" name="TextBox 27">
                <a:extLst>
                  <a:ext uri="{FF2B5EF4-FFF2-40B4-BE49-F238E27FC236}">
                    <a16:creationId xmlns:a16="http://schemas.microsoft.com/office/drawing/2014/main" id="{E45D6901-5532-4C0F-ED0D-109EDF5BB65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89" name="Freeform 28">
              <a:extLst>
                <a:ext uri="{FF2B5EF4-FFF2-40B4-BE49-F238E27FC236}">
                  <a16:creationId xmlns:a16="http://schemas.microsoft.com/office/drawing/2014/main" id="{CA18857F-1171-627D-F4F0-67332D14A701}"/>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90" name="TextBox 29">
              <a:extLst>
                <a:ext uri="{FF2B5EF4-FFF2-40B4-BE49-F238E27FC236}">
                  <a16:creationId xmlns:a16="http://schemas.microsoft.com/office/drawing/2014/main" id="{81453AC8-B53F-A431-8D63-EF6C94626030}"/>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91" name="TextBox 30">
              <a:extLst>
                <a:ext uri="{FF2B5EF4-FFF2-40B4-BE49-F238E27FC236}">
                  <a16:creationId xmlns:a16="http://schemas.microsoft.com/office/drawing/2014/main" id="{BBDBBE4D-6BE2-DFC3-D616-49DD997F8FDF}"/>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1" name="Group 24">
            <a:extLst>
              <a:ext uri="{FF2B5EF4-FFF2-40B4-BE49-F238E27FC236}">
                <a16:creationId xmlns:a16="http://schemas.microsoft.com/office/drawing/2014/main" id="{D7CCC014-C742-A8DB-D2D2-41DCF96FCF9E}"/>
              </a:ext>
            </a:extLst>
          </p:cNvPr>
          <p:cNvGrpSpPr/>
          <p:nvPr/>
        </p:nvGrpSpPr>
        <p:grpSpPr>
          <a:xfrm>
            <a:off x="9935623" y="8698000"/>
            <a:ext cx="849460" cy="788900"/>
            <a:chOff x="0" y="0"/>
            <a:chExt cx="1132614" cy="1051866"/>
          </a:xfrm>
        </p:grpSpPr>
        <p:grpSp>
          <p:nvGrpSpPr>
            <p:cNvPr id="202" name="Group 25">
              <a:extLst>
                <a:ext uri="{FF2B5EF4-FFF2-40B4-BE49-F238E27FC236}">
                  <a16:creationId xmlns:a16="http://schemas.microsoft.com/office/drawing/2014/main" id="{217C3C3E-B013-BBD2-492B-6758201A21C1}"/>
                </a:ext>
              </a:extLst>
            </p:cNvPr>
            <p:cNvGrpSpPr/>
            <p:nvPr/>
          </p:nvGrpSpPr>
          <p:grpSpPr>
            <a:xfrm>
              <a:off x="0" y="43144"/>
              <a:ext cx="1008722" cy="1008722"/>
              <a:chOff x="0" y="0"/>
              <a:chExt cx="812800" cy="812800"/>
            </a:xfrm>
          </p:grpSpPr>
          <p:sp>
            <p:nvSpPr>
              <p:cNvPr id="206" name="Freeform 26">
                <a:extLst>
                  <a:ext uri="{FF2B5EF4-FFF2-40B4-BE49-F238E27FC236}">
                    <a16:creationId xmlns:a16="http://schemas.microsoft.com/office/drawing/2014/main" id="{82ACF292-951E-7CFE-B9A3-0CEBB2E1C29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07" name="TextBox 27">
                <a:extLst>
                  <a:ext uri="{FF2B5EF4-FFF2-40B4-BE49-F238E27FC236}">
                    <a16:creationId xmlns:a16="http://schemas.microsoft.com/office/drawing/2014/main" id="{72348863-E75C-4C0D-E669-412CFD08039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03" name="Freeform 28">
              <a:extLst>
                <a:ext uri="{FF2B5EF4-FFF2-40B4-BE49-F238E27FC236}">
                  <a16:creationId xmlns:a16="http://schemas.microsoft.com/office/drawing/2014/main" id="{B439DC75-F7B7-59BA-E38C-2F392B8D86D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04" name="TextBox 29">
              <a:extLst>
                <a:ext uri="{FF2B5EF4-FFF2-40B4-BE49-F238E27FC236}">
                  <a16:creationId xmlns:a16="http://schemas.microsoft.com/office/drawing/2014/main" id="{4F176BE6-7250-18F0-FE36-4D8205411AE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05" name="TextBox 30">
              <a:extLst>
                <a:ext uri="{FF2B5EF4-FFF2-40B4-BE49-F238E27FC236}">
                  <a16:creationId xmlns:a16="http://schemas.microsoft.com/office/drawing/2014/main" id="{63C33DE8-5878-B1E7-FFB8-3D46797D900E}"/>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8" name="Group 24">
            <a:extLst>
              <a:ext uri="{FF2B5EF4-FFF2-40B4-BE49-F238E27FC236}">
                <a16:creationId xmlns:a16="http://schemas.microsoft.com/office/drawing/2014/main" id="{5FF4D5EF-EE8C-9329-9C50-73D6BA67D2FD}"/>
              </a:ext>
            </a:extLst>
          </p:cNvPr>
          <p:cNvGrpSpPr/>
          <p:nvPr/>
        </p:nvGrpSpPr>
        <p:grpSpPr>
          <a:xfrm>
            <a:off x="13247540" y="8698000"/>
            <a:ext cx="849460" cy="788900"/>
            <a:chOff x="0" y="0"/>
            <a:chExt cx="1132614" cy="1051866"/>
          </a:xfrm>
        </p:grpSpPr>
        <p:grpSp>
          <p:nvGrpSpPr>
            <p:cNvPr id="209" name="Group 25">
              <a:extLst>
                <a:ext uri="{FF2B5EF4-FFF2-40B4-BE49-F238E27FC236}">
                  <a16:creationId xmlns:a16="http://schemas.microsoft.com/office/drawing/2014/main" id="{8A09B5CE-CF82-D709-A80D-D4B48F057FDD}"/>
                </a:ext>
              </a:extLst>
            </p:cNvPr>
            <p:cNvGrpSpPr/>
            <p:nvPr/>
          </p:nvGrpSpPr>
          <p:grpSpPr>
            <a:xfrm>
              <a:off x="0" y="43144"/>
              <a:ext cx="1008722" cy="1008722"/>
              <a:chOff x="0" y="0"/>
              <a:chExt cx="812800" cy="812800"/>
            </a:xfrm>
          </p:grpSpPr>
          <p:sp>
            <p:nvSpPr>
              <p:cNvPr id="213" name="Freeform 26">
                <a:extLst>
                  <a:ext uri="{FF2B5EF4-FFF2-40B4-BE49-F238E27FC236}">
                    <a16:creationId xmlns:a16="http://schemas.microsoft.com/office/drawing/2014/main" id="{19CE0779-D7E7-B631-FC46-27835245441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14" name="TextBox 27">
                <a:extLst>
                  <a:ext uri="{FF2B5EF4-FFF2-40B4-BE49-F238E27FC236}">
                    <a16:creationId xmlns:a16="http://schemas.microsoft.com/office/drawing/2014/main" id="{BDB94F45-7137-9BC5-0FC5-AC6645F326B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0" name="Freeform 28">
              <a:extLst>
                <a:ext uri="{FF2B5EF4-FFF2-40B4-BE49-F238E27FC236}">
                  <a16:creationId xmlns:a16="http://schemas.microsoft.com/office/drawing/2014/main" id="{56784DCB-51AD-9C73-51E1-A44FDC91F30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11" name="TextBox 29">
              <a:extLst>
                <a:ext uri="{FF2B5EF4-FFF2-40B4-BE49-F238E27FC236}">
                  <a16:creationId xmlns:a16="http://schemas.microsoft.com/office/drawing/2014/main" id="{3E1501F6-0757-179D-CAC8-DFB4A03278E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2" name="TextBox 30">
              <a:extLst>
                <a:ext uri="{FF2B5EF4-FFF2-40B4-BE49-F238E27FC236}">
                  <a16:creationId xmlns:a16="http://schemas.microsoft.com/office/drawing/2014/main" id="{4E79C414-BC54-FE52-BE93-2213261C15E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15" name="Group 24">
            <a:extLst>
              <a:ext uri="{FF2B5EF4-FFF2-40B4-BE49-F238E27FC236}">
                <a16:creationId xmlns:a16="http://schemas.microsoft.com/office/drawing/2014/main" id="{D55E5C5D-54F5-BBB8-4416-1D9CC3345E4E}"/>
              </a:ext>
            </a:extLst>
          </p:cNvPr>
          <p:cNvGrpSpPr/>
          <p:nvPr/>
        </p:nvGrpSpPr>
        <p:grpSpPr>
          <a:xfrm>
            <a:off x="16341118" y="8579786"/>
            <a:ext cx="849460" cy="788900"/>
            <a:chOff x="0" y="0"/>
            <a:chExt cx="1132614" cy="1051866"/>
          </a:xfrm>
        </p:grpSpPr>
        <p:grpSp>
          <p:nvGrpSpPr>
            <p:cNvPr id="216" name="Group 25">
              <a:extLst>
                <a:ext uri="{FF2B5EF4-FFF2-40B4-BE49-F238E27FC236}">
                  <a16:creationId xmlns:a16="http://schemas.microsoft.com/office/drawing/2014/main" id="{62E0EA81-FC3D-026C-4FDA-435BDA76CFE5}"/>
                </a:ext>
              </a:extLst>
            </p:cNvPr>
            <p:cNvGrpSpPr/>
            <p:nvPr/>
          </p:nvGrpSpPr>
          <p:grpSpPr>
            <a:xfrm>
              <a:off x="0" y="43144"/>
              <a:ext cx="1008722" cy="1008722"/>
              <a:chOff x="0" y="0"/>
              <a:chExt cx="812800" cy="812800"/>
            </a:xfrm>
          </p:grpSpPr>
          <p:sp>
            <p:nvSpPr>
              <p:cNvPr id="220" name="Freeform 26">
                <a:extLst>
                  <a:ext uri="{FF2B5EF4-FFF2-40B4-BE49-F238E27FC236}">
                    <a16:creationId xmlns:a16="http://schemas.microsoft.com/office/drawing/2014/main" id="{D14BC369-1EDA-8A63-0924-04B1A69CF99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21" name="TextBox 27">
                <a:extLst>
                  <a:ext uri="{FF2B5EF4-FFF2-40B4-BE49-F238E27FC236}">
                    <a16:creationId xmlns:a16="http://schemas.microsoft.com/office/drawing/2014/main" id="{019A5BBC-89CC-72B7-D1A6-C9518E5D0AD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7" name="Freeform 28">
              <a:extLst>
                <a:ext uri="{FF2B5EF4-FFF2-40B4-BE49-F238E27FC236}">
                  <a16:creationId xmlns:a16="http://schemas.microsoft.com/office/drawing/2014/main" id="{CDCBA984-B0A6-E8AB-1754-EBB5AEB6166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18" name="TextBox 29">
              <a:extLst>
                <a:ext uri="{FF2B5EF4-FFF2-40B4-BE49-F238E27FC236}">
                  <a16:creationId xmlns:a16="http://schemas.microsoft.com/office/drawing/2014/main" id="{72788DD2-6CC0-328B-4713-83761BED815F}"/>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9" name="TextBox 30">
              <a:extLst>
                <a:ext uri="{FF2B5EF4-FFF2-40B4-BE49-F238E27FC236}">
                  <a16:creationId xmlns:a16="http://schemas.microsoft.com/office/drawing/2014/main" id="{17C2D2A1-FEE5-A694-60D1-72FB8FA0F2E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27" name="Group 24">
            <a:extLst>
              <a:ext uri="{FF2B5EF4-FFF2-40B4-BE49-F238E27FC236}">
                <a16:creationId xmlns:a16="http://schemas.microsoft.com/office/drawing/2014/main" id="{A154B78A-932E-8529-ACD3-470B24829080}"/>
              </a:ext>
            </a:extLst>
          </p:cNvPr>
          <p:cNvGrpSpPr/>
          <p:nvPr/>
        </p:nvGrpSpPr>
        <p:grpSpPr>
          <a:xfrm>
            <a:off x="3505512" y="8621800"/>
            <a:ext cx="849460" cy="788900"/>
            <a:chOff x="0" y="0"/>
            <a:chExt cx="1132614" cy="1051866"/>
          </a:xfrm>
        </p:grpSpPr>
        <p:grpSp>
          <p:nvGrpSpPr>
            <p:cNvPr id="228" name="Group 25">
              <a:extLst>
                <a:ext uri="{FF2B5EF4-FFF2-40B4-BE49-F238E27FC236}">
                  <a16:creationId xmlns:a16="http://schemas.microsoft.com/office/drawing/2014/main" id="{7FD42D60-0588-ACF6-C98C-F6FE2E235CC3}"/>
                </a:ext>
              </a:extLst>
            </p:cNvPr>
            <p:cNvGrpSpPr/>
            <p:nvPr/>
          </p:nvGrpSpPr>
          <p:grpSpPr>
            <a:xfrm>
              <a:off x="0" y="43144"/>
              <a:ext cx="1008722" cy="1008722"/>
              <a:chOff x="0" y="0"/>
              <a:chExt cx="812800" cy="812800"/>
            </a:xfrm>
          </p:grpSpPr>
          <p:sp>
            <p:nvSpPr>
              <p:cNvPr id="232" name="Freeform 26">
                <a:extLst>
                  <a:ext uri="{FF2B5EF4-FFF2-40B4-BE49-F238E27FC236}">
                    <a16:creationId xmlns:a16="http://schemas.microsoft.com/office/drawing/2014/main" id="{62E08F92-AD72-FF8A-DC5C-6AD229505EC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33" name="TextBox 27">
                <a:extLst>
                  <a:ext uri="{FF2B5EF4-FFF2-40B4-BE49-F238E27FC236}">
                    <a16:creationId xmlns:a16="http://schemas.microsoft.com/office/drawing/2014/main" id="{7E43F1D6-30D2-3711-FE2F-E43645555392}"/>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29" name="Freeform 28">
              <a:extLst>
                <a:ext uri="{FF2B5EF4-FFF2-40B4-BE49-F238E27FC236}">
                  <a16:creationId xmlns:a16="http://schemas.microsoft.com/office/drawing/2014/main" id="{DCB99076-3F42-0A03-E3CD-8D063065DE87}"/>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30" name="TextBox 29">
              <a:extLst>
                <a:ext uri="{FF2B5EF4-FFF2-40B4-BE49-F238E27FC236}">
                  <a16:creationId xmlns:a16="http://schemas.microsoft.com/office/drawing/2014/main" id="{DF464ADE-F204-C05A-6C9A-DC3B8431777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31" name="TextBox 30">
              <a:extLst>
                <a:ext uri="{FF2B5EF4-FFF2-40B4-BE49-F238E27FC236}">
                  <a16:creationId xmlns:a16="http://schemas.microsoft.com/office/drawing/2014/main" id="{EF7B7586-D227-D3E3-6070-CB78FCC470A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34" name="Freeform 23">
            <a:extLst>
              <a:ext uri="{FF2B5EF4-FFF2-40B4-BE49-F238E27FC236}">
                <a16:creationId xmlns:a16="http://schemas.microsoft.com/office/drawing/2014/main" id="{3651E50C-7EA6-7EAF-CCA5-28787315D5EE}"/>
              </a:ext>
            </a:extLst>
          </p:cNvPr>
          <p:cNvSpPr/>
          <p:nvPr/>
        </p:nvSpPr>
        <p:spPr>
          <a:xfrm flipH="1">
            <a:off x="3933458" y="3555763"/>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pic>
        <p:nvPicPr>
          <p:cNvPr id="4" name="Picture 3" descr="A white text on a black background&#10;&#10;Description automatically generated">
            <a:extLst>
              <a:ext uri="{FF2B5EF4-FFF2-40B4-BE49-F238E27FC236}">
                <a16:creationId xmlns:a16="http://schemas.microsoft.com/office/drawing/2014/main" id="{4EAD4FD5-4EFF-BF29-3AB9-BA32216FC7C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5839142" y="202569"/>
            <a:ext cx="2072267" cy="903028"/>
          </a:xfrm>
          <a:prstGeom prst="rect">
            <a:avLst/>
          </a:prstGeom>
        </p:spPr>
      </p:pic>
      <p:sp>
        <p:nvSpPr>
          <p:cNvPr id="22" name="Freeform 23">
            <a:extLst>
              <a:ext uri="{FF2B5EF4-FFF2-40B4-BE49-F238E27FC236}">
                <a16:creationId xmlns:a16="http://schemas.microsoft.com/office/drawing/2014/main" id="{D3A69019-E3E6-524F-BDB9-610DEE49E382}"/>
              </a:ext>
            </a:extLst>
          </p:cNvPr>
          <p:cNvSpPr/>
          <p:nvPr/>
        </p:nvSpPr>
        <p:spPr>
          <a:xfrm flipH="1">
            <a:off x="12757809" y="3619500"/>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73" name="Freeform 93">
            <a:extLst>
              <a:ext uri="{FF2B5EF4-FFF2-40B4-BE49-F238E27FC236}">
                <a16:creationId xmlns:a16="http://schemas.microsoft.com/office/drawing/2014/main" id="{4202F3F6-959D-BF5F-0AD3-1DC25D618B52}"/>
              </a:ext>
            </a:extLst>
          </p:cNvPr>
          <p:cNvSpPr/>
          <p:nvPr/>
        </p:nvSpPr>
        <p:spPr>
          <a:xfrm>
            <a:off x="8621997" y="8847774"/>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74" name="Freeform 93">
            <a:extLst>
              <a:ext uri="{FF2B5EF4-FFF2-40B4-BE49-F238E27FC236}">
                <a16:creationId xmlns:a16="http://schemas.microsoft.com/office/drawing/2014/main" id="{6A422EF6-A8D1-89EA-0A9D-F29F3DD6E415}"/>
              </a:ext>
            </a:extLst>
          </p:cNvPr>
          <p:cNvSpPr/>
          <p:nvPr/>
        </p:nvSpPr>
        <p:spPr>
          <a:xfrm>
            <a:off x="12573000" y="8801100"/>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grpSp>
        <p:nvGrpSpPr>
          <p:cNvPr id="64" name="Group 24">
            <a:extLst>
              <a:ext uri="{FF2B5EF4-FFF2-40B4-BE49-F238E27FC236}">
                <a16:creationId xmlns:a16="http://schemas.microsoft.com/office/drawing/2014/main" id="{17B08C7F-E3B0-8BD2-32F9-E792B8484537}"/>
              </a:ext>
            </a:extLst>
          </p:cNvPr>
          <p:cNvGrpSpPr/>
          <p:nvPr/>
        </p:nvGrpSpPr>
        <p:grpSpPr>
          <a:xfrm>
            <a:off x="13289206" y="3394436"/>
            <a:ext cx="807794" cy="806235"/>
            <a:chOff x="0" y="43144"/>
            <a:chExt cx="1132614" cy="1008722"/>
          </a:xfrm>
        </p:grpSpPr>
        <p:grpSp>
          <p:nvGrpSpPr>
            <p:cNvPr id="81" name="Group 25">
              <a:extLst>
                <a:ext uri="{FF2B5EF4-FFF2-40B4-BE49-F238E27FC236}">
                  <a16:creationId xmlns:a16="http://schemas.microsoft.com/office/drawing/2014/main" id="{19EEC3F0-E424-6B62-CBAE-CA53342E6796}"/>
                </a:ext>
              </a:extLst>
            </p:cNvPr>
            <p:cNvGrpSpPr/>
            <p:nvPr/>
          </p:nvGrpSpPr>
          <p:grpSpPr>
            <a:xfrm>
              <a:off x="0" y="43144"/>
              <a:ext cx="1008722" cy="1008722"/>
              <a:chOff x="0" y="0"/>
              <a:chExt cx="812800" cy="812800"/>
            </a:xfrm>
          </p:grpSpPr>
          <p:sp>
            <p:nvSpPr>
              <p:cNvPr id="85" name="Freeform 26">
                <a:extLst>
                  <a:ext uri="{FF2B5EF4-FFF2-40B4-BE49-F238E27FC236}">
                    <a16:creationId xmlns:a16="http://schemas.microsoft.com/office/drawing/2014/main" id="{6071BA74-8F9B-146B-198B-058F0C3F34F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86" name="TextBox 27">
                <a:extLst>
                  <a:ext uri="{FF2B5EF4-FFF2-40B4-BE49-F238E27FC236}">
                    <a16:creationId xmlns:a16="http://schemas.microsoft.com/office/drawing/2014/main" id="{489FC958-55F4-19CF-8CB2-F34AA7D4301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82" name="Freeform 28">
              <a:extLst>
                <a:ext uri="{FF2B5EF4-FFF2-40B4-BE49-F238E27FC236}">
                  <a16:creationId xmlns:a16="http://schemas.microsoft.com/office/drawing/2014/main" id="{D3155665-900D-6F23-7B68-6E3CCF88A4F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83" name="TextBox 29">
              <a:extLst>
                <a:ext uri="{FF2B5EF4-FFF2-40B4-BE49-F238E27FC236}">
                  <a16:creationId xmlns:a16="http://schemas.microsoft.com/office/drawing/2014/main" id="{1877B24D-54D9-FFF7-3803-ADFB9B7CD74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84" name="TextBox 30">
              <a:extLst>
                <a:ext uri="{FF2B5EF4-FFF2-40B4-BE49-F238E27FC236}">
                  <a16:creationId xmlns:a16="http://schemas.microsoft.com/office/drawing/2014/main" id="{BF8B8B5F-4877-4797-1F30-9113DBE43553}"/>
                </a:ext>
              </a:extLst>
            </p:cNvPr>
            <p:cNvSpPr txBox="1"/>
            <p:nvPr/>
          </p:nvSpPr>
          <p:spPr>
            <a:xfrm rot="21386977">
              <a:off x="272162"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87" name="Picture 86" descr="Red Tractor assurance scheme updates logo in new standards push | News |  The Grocer">
            <a:extLst>
              <a:ext uri="{FF2B5EF4-FFF2-40B4-BE49-F238E27FC236}">
                <a16:creationId xmlns:a16="http://schemas.microsoft.com/office/drawing/2014/main" id="{61D8D5CE-7BE6-B633-A2EB-54F9B3B7882F}"/>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l="58541" t="2969" r="8939" b="2038"/>
          <a:stretch/>
        </p:blipFill>
        <p:spPr bwMode="auto">
          <a:xfrm>
            <a:off x="13436665" y="2537590"/>
            <a:ext cx="560282" cy="856845"/>
          </a:xfrm>
          <a:prstGeom prst="roundRect">
            <a:avLst/>
          </a:prstGeom>
          <a:noFill/>
          <a:ln>
            <a:noFill/>
          </a:ln>
          <a:extLst>
            <a:ext uri="{53640926-AAD7-44D8-BBD7-CCE9431645EC}">
              <a14:shadowObscured xmlns:a14="http://schemas.microsoft.com/office/drawing/2010/main"/>
            </a:ext>
          </a:extLst>
        </p:spPr>
      </p:pic>
      <p:pic>
        <p:nvPicPr>
          <p:cNvPr id="99" name="Picture 98">
            <a:extLst>
              <a:ext uri="{FF2B5EF4-FFF2-40B4-BE49-F238E27FC236}">
                <a16:creationId xmlns:a16="http://schemas.microsoft.com/office/drawing/2014/main" id="{00FF60D7-1C63-9CBF-B92B-0DE003F79324}"/>
              </a:ext>
            </a:extLst>
          </p:cNvPr>
          <p:cNvPicPr>
            <a:picLocks noChangeAspect="1"/>
          </p:cNvPicPr>
          <p:nvPr/>
        </p:nvPicPr>
        <p:blipFill>
          <a:blip r:embed="rId15"/>
          <a:stretch>
            <a:fillRect/>
          </a:stretch>
        </p:blipFill>
        <p:spPr>
          <a:xfrm>
            <a:off x="6906571" y="6338238"/>
            <a:ext cx="810838" cy="457240"/>
          </a:xfrm>
          <a:prstGeom prst="rect">
            <a:avLst/>
          </a:prstGeom>
        </p:spPr>
      </p:pic>
      <p:grpSp>
        <p:nvGrpSpPr>
          <p:cNvPr id="100" name="Group 39">
            <a:extLst>
              <a:ext uri="{FF2B5EF4-FFF2-40B4-BE49-F238E27FC236}">
                <a16:creationId xmlns:a16="http://schemas.microsoft.com/office/drawing/2014/main" id="{EF207C4F-F46B-7E6A-5B5D-B93A57FA09E1}"/>
              </a:ext>
            </a:extLst>
          </p:cNvPr>
          <p:cNvGrpSpPr/>
          <p:nvPr/>
        </p:nvGrpSpPr>
        <p:grpSpPr>
          <a:xfrm>
            <a:off x="9843610" y="6073204"/>
            <a:ext cx="839876" cy="634434"/>
            <a:chOff x="0" y="0"/>
            <a:chExt cx="1119835" cy="845912"/>
          </a:xfrm>
        </p:grpSpPr>
        <p:grpSp>
          <p:nvGrpSpPr>
            <p:cNvPr id="101" name="Group 40">
              <a:extLst>
                <a:ext uri="{FF2B5EF4-FFF2-40B4-BE49-F238E27FC236}">
                  <a16:creationId xmlns:a16="http://schemas.microsoft.com/office/drawing/2014/main" id="{3AE0B380-D78D-4B82-7961-980835FA0CA7}"/>
                </a:ext>
              </a:extLst>
            </p:cNvPr>
            <p:cNvGrpSpPr/>
            <p:nvPr/>
          </p:nvGrpSpPr>
          <p:grpSpPr>
            <a:xfrm>
              <a:off x="0" y="409949"/>
              <a:ext cx="1119835" cy="435963"/>
              <a:chOff x="0" y="0"/>
              <a:chExt cx="831609" cy="323754"/>
            </a:xfrm>
          </p:grpSpPr>
          <p:sp>
            <p:nvSpPr>
              <p:cNvPr id="104" name="Freeform 41">
                <a:extLst>
                  <a:ext uri="{FF2B5EF4-FFF2-40B4-BE49-F238E27FC236}">
                    <a16:creationId xmlns:a16="http://schemas.microsoft.com/office/drawing/2014/main" id="{2185E4DA-FCAA-F48C-33FF-EC2FB2AA179C}"/>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05" name="TextBox 42">
                <a:extLst>
                  <a:ext uri="{FF2B5EF4-FFF2-40B4-BE49-F238E27FC236}">
                    <a16:creationId xmlns:a16="http://schemas.microsoft.com/office/drawing/2014/main" id="{16BE3278-D321-BF0C-661D-7592CF9F257F}"/>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02" name="TextBox 43">
              <a:extLst>
                <a:ext uri="{FF2B5EF4-FFF2-40B4-BE49-F238E27FC236}">
                  <a16:creationId xmlns:a16="http://schemas.microsoft.com/office/drawing/2014/main" id="{51E6C7A3-42D2-A91B-4C10-F93D6B1A0AE4}"/>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03" name="Freeform 44">
              <a:extLst>
                <a:ext uri="{FF2B5EF4-FFF2-40B4-BE49-F238E27FC236}">
                  <a16:creationId xmlns:a16="http://schemas.microsoft.com/office/drawing/2014/main" id="{DC9D2545-F7CD-F35B-1F1F-110EBF3A4CC8}"/>
                </a:ext>
              </a:extLst>
            </p:cNvPr>
            <p:cNvSpPr/>
            <p:nvPr/>
          </p:nvSpPr>
          <p:spPr>
            <a:xfrm>
              <a:off x="180716" y="0"/>
              <a:ext cx="758403" cy="457883"/>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grpSp>
      <p:grpSp>
        <p:nvGrpSpPr>
          <p:cNvPr id="106" name="Group 24">
            <a:extLst>
              <a:ext uri="{FF2B5EF4-FFF2-40B4-BE49-F238E27FC236}">
                <a16:creationId xmlns:a16="http://schemas.microsoft.com/office/drawing/2014/main" id="{3F192A56-BC0A-F06C-335B-97DEA1CE6614}"/>
              </a:ext>
            </a:extLst>
          </p:cNvPr>
          <p:cNvGrpSpPr/>
          <p:nvPr/>
        </p:nvGrpSpPr>
        <p:grpSpPr>
          <a:xfrm>
            <a:off x="13215035" y="6051911"/>
            <a:ext cx="849460" cy="788900"/>
            <a:chOff x="0" y="0"/>
            <a:chExt cx="1132614" cy="1051866"/>
          </a:xfrm>
        </p:grpSpPr>
        <p:grpSp>
          <p:nvGrpSpPr>
            <p:cNvPr id="107" name="Group 25">
              <a:extLst>
                <a:ext uri="{FF2B5EF4-FFF2-40B4-BE49-F238E27FC236}">
                  <a16:creationId xmlns:a16="http://schemas.microsoft.com/office/drawing/2014/main" id="{68DBD660-244D-3B1E-2A61-B06676119B04}"/>
                </a:ext>
              </a:extLst>
            </p:cNvPr>
            <p:cNvGrpSpPr/>
            <p:nvPr/>
          </p:nvGrpSpPr>
          <p:grpSpPr>
            <a:xfrm>
              <a:off x="0" y="43144"/>
              <a:ext cx="1008722" cy="1008722"/>
              <a:chOff x="0" y="0"/>
              <a:chExt cx="812800" cy="812800"/>
            </a:xfrm>
          </p:grpSpPr>
          <p:sp>
            <p:nvSpPr>
              <p:cNvPr id="112" name="Freeform 26">
                <a:extLst>
                  <a:ext uri="{FF2B5EF4-FFF2-40B4-BE49-F238E27FC236}">
                    <a16:creationId xmlns:a16="http://schemas.microsoft.com/office/drawing/2014/main" id="{6C2AB27E-7D03-AB8D-2794-07C4966AB3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13" name="TextBox 27">
                <a:extLst>
                  <a:ext uri="{FF2B5EF4-FFF2-40B4-BE49-F238E27FC236}">
                    <a16:creationId xmlns:a16="http://schemas.microsoft.com/office/drawing/2014/main" id="{1A1A3F4E-F7C3-76CB-E313-3C47201DDFD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8" name="Freeform 28">
              <a:extLst>
                <a:ext uri="{FF2B5EF4-FFF2-40B4-BE49-F238E27FC236}">
                  <a16:creationId xmlns:a16="http://schemas.microsoft.com/office/drawing/2014/main" id="{32013945-D3C4-526B-E084-757C3A3C0EC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09" name="TextBox 29">
              <a:extLst>
                <a:ext uri="{FF2B5EF4-FFF2-40B4-BE49-F238E27FC236}">
                  <a16:creationId xmlns:a16="http://schemas.microsoft.com/office/drawing/2014/main" id="{23A8AFBA-0ECC-256B-4C4A-91F5C898DED6}"/>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11" name="TextBox 30">
              <a:extLst>
                <a:ext uri="{FF2B5EF4-FFF2-40B4-BE49-F238E27FC236}">
                  <a16:creationId xmlns:a16="http://schemas.microsoft.com/office/drawing/2014/main" id="{712D83D2-3249-09C2-1C63-BA5522BEF41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15" name="Group 39">
            <a:extLst>
              <a:ext uri="{FF2B5EF4-FFF2-40B4-BE49-F238E27FC236}">
                <a16:creationId xmlns:a16="http://schemas.microsoft.com/office/drawing/2014/main" id="{6D9D0298-B89C-6A58-9AD1-A584AECC64FC}"/>
              </a:ext>
            </a:extLst>
          </p:cNvPr>
          <p:cNvGrpSpPr/>
          <p:nvPr/>
        </p:nvGrpSpPr>
        <p:grpSpPr>
          <a:xfrm>
            <a:off x="11027978" y="6073204"/>
            <a:ext cx="839876" cy="634434"/>
            <a:chOff x="0" y="0"/>
            <a:chExt cx="1119835" cy="845912"/>
          </a:xfrm>
        </p:grpSpPr>
        <p:grpSp>
          <p:nvGrpSpPr>
            <p:cNvPr id="116" name="Group 40">
              <a:extLst>
                <a:ext uri="{FF2B5EF4-FFF2-40B4-BE49-F238E27FC236}">
                  <a16:creationId xmlns:a16="http://schemas.microsoft.com/office/drawing/2014/main" id="{161D929F-C35F-1EE8-454C-05403A5CB3CD}"/>
                </a:ext>
              </a:extLst>
            </p:cNvPr>
            <p:cNvGrpSpPr/>
            <p:nvPr/>
          </p:nvGrpSpPr>
          <p:grpSpPr>
            <a:xfrm>
              <a:off x="0" y="409949"/>
              <a:ext cx="1119835" cy="435963"/>
              <a:chOff x="0" y="0"/>
              <a:chExt cx="831609" cy="323754"/>
            </a:xfrm>
          </p:grpSpPr>
          <p:sp>
            <p:nvSpPr>
              <p:cNvPr id="129" name="Freeform 41">
                <a:extLst>
                  <a:ext uri="{FF2B5EF4-FFF2-40B4-BE49-F238E27FC236}">
                    <a16:creationId xmlns:a16="http://schemas.microsoft.com/office/drawing/2014/main" id="{7953DE6F-17E0-6AEB-5E49-4B403BD2D05F}"/>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30" name="TextBox 42">
                <a:extLst>
                  <a:ext uri="{FF2B5EF4-FFF2-40B4-BE49-F238E27FC236}">
                    <a16:creationId xmlns:a16="http://schemas.microsoft.com/office/drawing/2014/main" id="{3A2CECEF-0334-0C98-E59E-760CECBF2399}"/>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23" name="TextBox 43">
              <a:extLst>
                <a:ext uri="{FF2B5EF4-FFF2-40B4-BE49-F238E27FC236}">
                  <a16:creationId xmlns:a16="http://schemas.microsoft.com/office/drawing/2014/main" id="{D3C244C5-02A5-7B7C-7384-C51D5E295EFC}"/>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28" name="Freeform 44">
              <a:extLst>
                <a:ext uri="{FF2B5EF4-FFF2-40B4-BE49-F238E27FC236}">
                  <a16:creationId xmlns:a16="http://schemas.microsoft.com/office/drawing/2014/main" id="{284B1C94-CAC1-0829-EB36-57F7A12F9A25}"/>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grpSp>
      <p:grpSp>
        <p:nvGrpSpPr>
          <p:cNvPr id="132" name="Group 24">
            <a:extLst>
              <a:ext uri="{FF2B5EF4-FFF2-40B4-BE49-F238E27FC236}">
                <a16:creationId xmlns:a16="http://schemas.microsoft.com/office/drawing/2014/main" id="{F9ECDAFF-99EB-0177-AFEA-A9340C969238}"/>
              </a:ext>
            </a:extLst>
          </p:cNvPr>
          <p:cNvGrpSpPr/>
          <p:nvPr/>
        </p:nvGrpSpPr>
        <p:grpSpPr>
          <a:xfrm>
            <a:off x="16181112" y="5661318"/>
            <a:ext cx="847579" cy="743391"/>
            <a:chOff x="2508" y="60676"/>
            <a:chExt cx="1130106" cy="991188"/>
          </a:xfrm>
        </p:grpSpPr>
        <p:grpSp>
          <p:nvGrpSpPr>
            <p:cNvPr id="133" name="Group 25">
              <a:extLst>
                <a:ext uri="{FF2B5EF4-FFF2-40B4-BE49-F238E27FC236}">
                  <a16:creationId xmlns:a16="http://schemas.microsoft.com/office/drawing/2014/main" id="{6460FB08-1E2D-1A2B-6726-0827EBD44504}"/>
                </a:ext>
              </a:extLst>
            </p:cNvPr>
            <p:cNvGrpSpPr/>
            <p:nvPr/>
          </p:nvGrpSpPr>
          <p:grpSpPr>
            <a:xfrm>
              <a:off x="2508" y="100949"/>
              <a:ext cx="1006214" cy="950915"/>
              <a:chOff x="2021" y="46578"/>
              <a:chExt cx="810779" cy="766221"/>
            </a:xfrm>
          </p:grpSpPr>
          <p:sp>
            <p:nvSpPr>
              <p:cNvPr id="141" name="Freeform 26">
                <a:extLst>
                  <a:ext uri="{FF2B5EF4-FFF2-40B4-BE49-F238E27FC236}">
                    <a16:creationId xmlns:a16="http://schemas.microsoft.com/office/drawing/2014/main" id="{4D0B6AA7-2DAF-0E38-66CB-46667D352082}"/>
                  </a:ext>
                </a:extLst>
              </p:cNvPr>
              <p:cNvSpPr/>
              <p:nvPr/>
            </p:nvSpPr>
            <p:spPr>
              <a:xfrm>
                <a:off x="2021" y="46578"/>
                <a:ext cx="810779" cy="766221"/>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42" name="TextBox 27">
                <a:extLst>
                  <a:ext uri="{FF2B5EF4-FFF2-40B4-BE49-F238E27FC236}">
                    <a16:creationId xmlns:a16="http://schemas.microsoft.com/office/drawing/2014/main" id="{3F8CFDB2-F530-CA68-C930-723C2171C350}"/>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38" name="Freeform 28">
              <a:extLst>
                <a:ext uri="{FF2B5EF4-FFF2-40B4-BE49-F238E27FC236}">
                  <a16:creationId xmlns:a16="http://schemas.microsoft.com/office/drawing/2014/main" id="{6FFC5FE1-3A48-0797-A959-58B827F9D5F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39" name="TextBox 29">
              <a:extLst>
                <a:ext uri="{FF2B5EF4-FFF2-40B4-BE49-F238E27FC236}">
                  <a16:creationId xmlns:a16="http://schemas.microsoft.com/office/drawing/2014/main" id="{599A3828-BA40-86A4-BE64-653059727E80}"/>
                </a:ext>
              </a:extLst>
            </p:cNvPr>
            <p:cNvSpPr txBox="1"/>
            <p:nvPr/>
          </p:nvSpPr>
          <p:spPr>
            <a:xfrm>
              <a:off x="34157" y="368313"/>
              <a:ext cx="1098457" cy="589606"/>
            </a:xfrm>
            <a:prstGeom prst="rect">
              <a:avLst/>
            </a:prstGeom>
          </p:spPr>
          <p:txBody>
            <a:bodyPr wrap="square" lIns="0" tIns="0" rIns="0" bIns="0" rtlCol="0" anchor="t">
              <a:spAutoFit/>
            </a:bodyPr>
            <a:lstStyle/>
            <a:p>
              <a:pPr algn="l">
                <a:lnSpc>
                  <a:spcPts val="1749"/>
                </a:lnSpc>
              </a:pPr>
              <a:r>
                <a:rPr lang="en-US" sz="1495" spc="-74" dirty="0">
                  <a:solidFill>
                    <a:srgbClr val="FFFFFF"/>
                  </a:solidFill>
                  <a:latin typeface="League Spartan"/>
                </a:rPr>
                <a:t> made </a:t>
              </a:r>
            </a:p>
            <a:p>
              <a:pPr algn="l">
                <a:lnSpc>
                  <a:spcPts val="1749"/>
                </a:lnSpc>
              </a:pPr>
              <a:r>
                <a:rPr lang="en-US" sz="1495" spc="-74" dirty="0">
                  <a:solidFill>
                    <a:srgbClr val="FFFFFF"/>
                  </a:solidFill>
                  <a:latin typeface="League Spartan"/>
                </a:rPr>
                <a:t>       site</a:t>
              </a:r>
            </a:p>
          </p:txBody>
        </p:sp>
        <p:sp>
          <p:nvSpPr>
            <p:cNvPr id="140" name="TextBox 30">
              <a:extLst>
                <a:ext uri="{FF2B5EF4-FFF2-40B4-BE49-F238E27FC236}">
                  <a16:creationId xmlns:a16="http://schemas.microsoft.com/office/drawing/2014/main" id="{BCA25A19-5327-0772-2CFA-7C3F26C6FC6E}"/>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45" name="Group 94">
            <a:extLst>
              <a:ext uri="{FF2B5EF4-FFF2-40B4-BE49-F238E27FC236}">
                <a16:creationId xmlns:a16="http://schemas.microsoft.com/office/drawing/2014/main" id="{BBE23135-859A-670E-32A4-8E0702443C01}"/>
              </a:ext>
            </a:extLst>
          </p:cNvPr>
          <p:cNvGrpSpPr/>
          <p:nvPr/>
        </p:nvGrpSpPr>
        <p:grpSpPr>
          <a:xfrm>
            <a:off x="2743711" y="8820409"/>
            <a:ext cx="693343" cy="544662"/>
            <a:chOff x="0" y="0"/>
            <a:chExt cx="924458" cy="726216"/>
          </a:xfrm>
        </p:grpSpPr>
        <p:sp>
          <p:nvSpPr>
            <p:cNvPr id="146" name="Freeform 95">
              <a:extLst>
                <a:ext uri="{FF2B5EF4-FFF2-40B4-BE49-F238E27FC236}">
                  <a16:creationId xmlns:a16="http://schemas.microsoft.com/office/drawing/2014/main" id="{2AE21B39-9808-50CA-A43A-FCBC8798A8FE}"/>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47" name="TextBox 96">
              <a:extLst>
                <a:ext uri="{FF2B5EF4-FFF2-40B4-BE49-F238E27FC236}">
                  <a16:creationId xmlns:a16="http://schemas.microsoft.com/office/drawing/2014/main" id="{E83FE77F-1903-6FAC-0448-4879E36EB90A}"/>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48" name="TextBox 97">
              <a:extLst>
                <a:ext uri="{FF2B5EF4-FFF2-40B4-BE49-F238E27FC236}">
                  <a16:creationId xmlns:a16="http://schemas.microsoft.com/office/drawing/2014/main" id="{D7DBEC9C-DAA2-8262-7CF3-8A03F165014F}"/>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150" name="Freeform 93">
            <a:extLst>
              <a:ext uri="{FF2B5EF4-FFF2-40B4-BE49-F238E27FC236}">
                <a16:creationId xmlns:a16="http://schemas.microsoft.com/office/drawing/2014/main" id="{3783BBAA-78C3-35BB-9B81-EA04B0769349}"/>
              </a:ext>
            </a:extLst>
          </p:cNvPr>
          <p:cNvSpPr/>
          <p:nvPr/>
        </p:nvSpPr>
        <p:spPr>
          <a:xfrm>
            <a:off x="5486400" y="8837643"/>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64" name="Freeform 14">
            <a:extLst>
              <a:ext uri="{FF2B5EF4-FFF2-40B4-BE49-F238E27FC236}">
                <a16:creationId xmlns:a16="http://schemas.microsoft.com/office/drawing/2014/main" id="{90ADE229-44EA-03AA-A921-EC8677FF83F6}"/>
              </a:ext>
            </a:extLst>
          </p:cNvPr>
          <p:cNvSpPr/>
          <p:nvPr/>
        </p:nvSpPr>
        <p:spPr>
          <a:xfrm>
            <a:off x="7102527" y="2678636"/>
            <a:ext cx="516354" cy="659192"/>
          </a:xfrm>
          <a:custGeom>
            <a:avLst/>
            <a:gdLst/>
            <a:ahLst/>
            <a:cxnLst/>
            <a:rect l="l" t="t" r="r" b="b"/>
            <a:pathLst>
              <a:path w="658423" h="845272">
                <a:moveTo>
                  <a:pt x="0" y="0"/>
                </a:moveTo>
                <a:lnTo>
                  <a:pt x="658422" y="0"/>
                </a:lnTo>
                <a:lnTo>
                  <a:pt x="658422" y="845272"/>
                </a:lnTo>
                <a:lnTo>
                  <a:pt x="0" y="845272"/>
                </a:lnTo>
                <a:lnTo>
                  <a:pt x="0" y="0"/>
                </a:lnTo>
                <a:close/>
              </a:path>
            </a:pathLst>
          </a:custGeom>
          <a:blipFill>
            <a:blip r:embed="rId4"/>
            <a:stretch>
              <a:fillRect/>
            </a:stretch>
          </a:blipFill>
        </p:spPr>
        <p:txBody>
          <a:bodyPr/>
          <a:lstStyle/>
          <a:p>
            <a:endParaRPr lang="en-GB"/>
          </a:p>
        </p:txBody>
      </p:sp>
      <p:grpSp>
        <p:nvGrpSpPr>
          <p:cNvPr id="175" name="Group 24">
            <a:extLst>
              <a:ext uri="{FF2B5EF4-FFF2-40B4-BE49-F238E27FC236}">
                <a16:creationId xmlns:a16="http://schemas.microsoft.com/office/drawing/2014/main" id="{E07F3B12-AFB7-C230-2233-38A75D6266C6}"/>
              </a:ext>
            </a:extLst>
          </p:cNvPr>
          <p:cNvGrpSpPr/>
          <p:nvPr/>
        </p:nvGrpSpPr>
        <p:grpSpPr>
          <a:xfrm>
            <a:off x="3535465" y="6128490"/>
            <a:ext cx="849460" cy="788900"/>
            <a:chOff x="0" y="0"/>
            <a:chExt cx="1132614" cy="1051866"/>
          </a:xfrm>
        </p:grpSpPr>
        <p:grpSp>
          <p:nvGrpSpPr>
            <p:cNvPr id="176" name="Group 25">
              <a:extLst>
                <a:ext uri="{FF2B5EF4-FFF2-40B4-BE49-F238E27FC236}">
                  <a16:creationId xmlns:a16="http://schemas.microsoft.com/office/drawing/2014/main" id="{D3068134-506D-CF37-8752-60150C86D52B}"/>
                </a:ext>
              </a:extLst>
            </p:cNvPr>
            <p:cNvGrpSpPr/>
            <p:nvPr/>
          </p:nvGrpSpPr>
          <p:grpSpPr>
            <a:xfrm>
              <a:off x="0" y="43144"/>
              <a:ext cx="1008722" cy="1008722"/>
              <a:chOff x="0" y="0"/>
              <a:chExt cx="812800" cy="812800"/>
            </a:xfrm>
          </p:grpSpPr>
          <p:sp>
            <p:nvSpPr>
              <p:cNvPr id="180" name="Freeform 26">
                <a:extLst>
                  <a:ext uri="{FF2B5EF4-FFF2-40B4-BE49-F238E27FC236}">
                    <a16:creationId xmlns:a16="http://schemas.microsoft.com/office/drawing/2014/main" id="{193F33FD-B5A5-4F1D-F5FF-65C640F158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81" name="TextBox 27">
                <a:extLst>
                  <a:ext uri="{FF2B5EF4-FFF2-40B4-BE49-F238E27FC236}">
                    <a16:creationId xmlns:a16="http://schemas.microsoft.com/office/drawing/2014/main" id="{7E870FDE-FE26-BD9D-F383-DD2292B0DB52}"/>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77" name="Freeform 28">
              <a:extLst>
                <a:ext uri="{FF2B5EF4-FFF2-40B4-BE49-F238E27FC236}">
                  <a16:creationId xmlns:a16="http://schemas.microsoft.com/office/drawing/2014/main" id="{69A67FA5-8C0D-0FCB-4D3C-A7F9985908D1}"/>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78" name="TextBox 29">
              <a:extLst>
                <a:ext uri="{FF2B5EF4-FFF2-40B4-BE49-F238E27FC236}">
                  <a16:creationId xmlns:a16="http://schemas.microsoft.com/office/drawing/2014/main" id="{43C5C67A-4A6B-1612-6475-70223077D947}"/>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79" name="TextBox 30">
              <a:extLst>
                <a:ext uri="{FF2B5EF4-FFF2-40B4-BE49-F238E27FC236}">
                  <a16:creationId xmlns:a16="http://schemas.microsoft.com/office/drawing/2014/main" id="{9D29654B-7981-6651-B611-873BE28C03B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182" name="Freeform 23">
            <a:extLst>
              <a:ext uri="{FF2B5EF4-FFF2-40B4-BE49-F238E27FC236}">
                <a16:creationId xmlns:a16="http://schemas.microsoft.com/office/drawing/2014/main" id="{712840BD-3EC6-2CD3-89B8-94DDCD75C806}"/>
              </a:ext>
            </a:extLst>
          </p:cNvPr>
          <p:cNvSpPr/>
          <p:nvPr/>
        </p:nvSpPr>
        <p:spPr>
          <a:xfrm flipH="1">
            <a:off x="3918609" y="5219700"/>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2" name="Rectangle 1">
            <a:extLst>
              <a:ext uri="{FF2B5EF4-FFF2-40B4-BE49-F238E27FC236}">
                <a16:creationId xmlns:a16="http://schemas.microsoft.com/office/drawing/2014/main" id="{8F18F9D2-90F9-8760-B8ED-C132367352ED}"/>
              </a:ext>
            </a:extLst>
          </p:cNvPr>
          <p:cNvSpPr/>
          <p:nvPr/>
        </p:nvSpPr>
        <p:spPr>
          <a:xfrm>
            <a:off x="911949" y="9563100"/>
            <a:ext cx="16385451" cy="609603"/>
          </a:xfrm>
          <a:prstGeom prst="rect">
            <a:avLst/>
          </a:prstGeom>
          <a:solidFill>
            <a:srgbClr val="9366A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a:latin typeface="Barlow Condensed Bold" panose="020B0604020202020204" charset="0"/>
              </a:rPr>
              <a:t>This information should not be used to manage allergies or intolerances as not all ingredients may be listed out. Please let us know if your child has an allergy or intolerance.</a:t>
            </a:r>
          </a:p>
        </p:txBody>
      </p:sp>
      <p:grpSp>
        <p:nvGrpSpPr>
          <p:cNvPr id="3" name="Group 94">
            <a:extLst>
              <a:ext uri="{FF2B5EF4-FFF2-40B4-BE49-F238E27FC236}">
                <a16:creationId xmlns:a16="http://schemas.microsoft.com/office/drawing/2014/main" id="{6765119B-85C2-654F-5234-59655766C03F}"/>
              </a:ext>
            </a:extLst>
          </p:cNvPr>
          <p:cNvGrpSpPr/>
          <p:nvPr/>
        </p:nvGrpSpPr>
        <p:grpSpPr>
          <a:xfrm>
            <a:off x="6019800" y="8877300"/>
            <a:ext cx="693343" cy="544662"/>
            <a:chOff x="0" y="0"/>
            <a:chExt cx="924458" cy="726216"/>
          </a:xfrm>
        </p:grpSpPr>
        <p:sp>
          <p:nvSpPr>
            <p:cNvPr id="5" name="Freeform 95">
              <a:extLst>
                <a:ext uri="{FF2B5EF4-FFF2-40B4-BE49-F238E27FC236}">
                  <a16:creationId xmlns:a16="http://schemas.microsoft.com/office/drawing/2014/main" id="{F774EE26-AE54-207F-52DA-1234442986FB}"/>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TextBox 96">
              <a:extLst>
                <a:ext uri="{FF2B5EF4-FFF2-40B4-BE49-F238E27FC236}">
                  <a16:creationId xmlns:a16="http://schemas.microsoft.com/office/drawing/2014/main" id="{CC72839C-7CAF-237A-F533-BD61DEF49DC3}"/>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7" name="TextBox 97">
              <a:extLst>
                <a:ext uri="{FF2B5EF4-FFF2-40B4-BE49-F238E27FC236}">
                  <a16:creationId xmlns:a16="http://schemas.microsoft.com/office/drawing/2014/main" id="{DB6369E8-4F12-423E-F7D3-C8BF280D46D0}"/>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9" name="Group 94">
            <a:extLst>
              <a:ext uri="{FF2B5EF4-FFF2-40B4-BE49-F238E27FC236}">
                <a16:creationId xmlns:a16="http://schemas.microsoft.com/office/drawing/2014/main" id="{CBF179BB-1CE4-F5B7-2A93-BA7CF40B6D1B}"/>
              </a:ext>
            </a:extLst>
          </p:cNvPr>
          <p:cNvGrpSpPr/>
          <p:nvPr/>
        </p:nvGrpSpPr>
        <p:grpSpPr>
          <a:xfrm>
            <a:off x="9144000" y="8887431"/>
            <a:ext cx="693343" cy="544662"/>
            <a:chOff x="0" y="0"/>
            <a:chExt cx="924458" cy="726216"/>
          </a:xfrm>
        </p:grpSpPr>
        <p:sp>
          <p:nvSpPr>
            <p:cNvPr id="10" name="Freeform 95">
              <a:extLst>
                <a:ext uri="{FF2B5EF4-FFF2-40B4-BE49-F238E27FC236}">
                  <a16:creationId xmlns:a16="http://schemas.microsoft.com/office/drawing/2014/main" id="{D965D91F-D3EB-9FE7-6C38-7DE3C492BAAD}"/>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1" name="TextBox 96">
              <a:extLst>
                <a:ext uri="{FF2B5EF4-FFF2-40B4-BE49-F238E27FC236}">
                  <a16:creationId xmlns:a16="http://schemas.microsoft.com/office/drawing/2014/main" id="{5F892CE7-0505-7817-E680-19E0BA46981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2" name="TextBox 97">
              <a:extLst>
                <a:ext uri="{FF2B5EF4-FFF2-40B4-BE49-F238E27FC236}">
                  <a16:creationId xmlns:a16="http://schemas.microsoft.com/office/drawing/2014/main" id="{7061A556-F935-A5FC-C474-B7E777206942}"/>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3" name="Group 39">
            <a:extLst>
              <a:ext uri="{FF2B5EF4-FFF2-40B4-BE49-F238E27FC236}">
                <a16:creationId xmlns:a16="http://schemas.microsoft.com/office/drawing/2014/main" id="{2506DD8D-AD4B-7916-4661-7EC66A628405}"/>
              </a:ext>
            </a:extLst>
          </p:cNvPr>
          <p:cNvGrpSpPr/>
          <p:nvPr/>
        </p:nvGrpSpPr>
        <p:grpSpPr>
          <a:xfrm>
            <a:off x="2491548" y="3506411"/>
            <a:ext cx="839876" cy="634434"/>
            <a:chOff x="0" y="0"/>
            <a:chExt cx="1119835" cy="845912"/>
          </a:xfrm>
        </p:grpSpPr>
        <p:grpSp>
          <p:nvGrpSpPr>
            <p:cNvPr id="15" name="Group 40">
              <a:extLst>
                <a:ext uri="{FF2B5EF4-FFF2-40B4-BE49-F238E27FC236}">
                  <a16:creationId xmlns:a16="http://schemas.microsoft.com/office/drawing/2014/main" id="{9CCBCDD8-8FC3-0862-8D30-9E1D3599351D}"/>
                </a:ext>
              </a:extLst>
            </p:cNvPr>
            <p:cNvGrpSpPr/>
            <p:nvPr/>
          </p:nvGrpSpPr>
          <p:grpSpPr>
            <a:xfrm>
              <a:off x="0" y="409949"/>
              <a:ext cx="1119835" cy="435963"/>
              <a:chOff x="0" y="0"/>
              <a:chExt cx="831609" cy="323754"/>
            </a:xfrm>
          </p:grpSpPr>
          <p:sp>
            <p:nvSpPr>
              <p:cNvPr id="18" name="Freeform 41">
                <a:extLst>
                  <a:ext uri="{FF2B5EF4-FFF2-40B4-BE49-F238E27FC236}">
                    <a16:creationId xmlns:a16="http://schemas.microsoft.com/office/drawing/2014/main" id="{768B3B05-1F6A-E678-9A58-A926AF220E2D}"/>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9" name="TextBox 42">
                <a:extLst>
                  <a:ext uri="{FF2B5EF4-FFF2-40B4-BE49-F238E27FC236}">
                    <a16:creationId xmlns:a16="http://schemas.microsoft.com/office/drawing/2014/main" id="{3B9FB484-9F33-EBB9-7277-4874283499A4}"/>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6" name="TextBox 43">
              <a:extLst>
                <a:ext uri="{FF2B5EF4-FFF2-40B4-BE49-F238E27FC236}">
                  <a16:creationId xmlns:a16="http://schemas.microsoft.com/office/drawing/2014/main" id="{A032D174-643B-7869-9AE3-09D6D9F043CB}"/>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7" name="Freeform 44">
              <a:extLst>
                <a:ext uri="{FF2B5EF4-FFF2-40B4-BE49-F238E27FC236}">
                  <a16:creationId xmlns:a16="http://schemas.microsoft.com/office/drawing/2014/main" id="{256DF4E4-71DB-D8BD-5AB6-2C400A10C0DE}"/>
                </a:ext>
              </a:extLst>
            </p:cNvPr>
            <p:cNvSpPr/>
            <p:nvPr/>
          </p:nvSpPr>
          <p:spPr>
            <a:xfrm>
              <a:off x="180716" y="0"/>
              <a:ext cx="758403" cy="457883"/>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grpSp>
      <p:grpSp>
        <p:nvGrpSpPr>
          <p:cNvPr id="20" name="Group 39">
            <a:extLst>
              <a:ext uri="{FF2B5EF4-FFF2-40B4-BE49-F238E27FC236}">
                <a16:creationId xmlns:a16="http://schemas.microsoft.com/office/drawing/2014/main" id="{E0CC9F7E-0F43-051B-46D1-458BAF229093}"/>
              </a:ext>
            </a:extLst>
          </p:cNvPr>
          <p:cNvGrpSpPr/>
          <p:nvPr/>
        </p:nvGrpSpPr>
        <p:grpSpPr>
          <a:xfrm>
            <a:off x="5693941" y="6141903"/>
            <a:ext cx="839876" cy="634434"/>
            <a:chOff x="0" y="0"/>
            <a:chExt cx="1119835" cy="845912"/>
          </a:xfrm>
        </p:grpSpPr>
        <p:grpSp>
          <p:nvGrpSpPr>
            <p:cNvPr id="21" name="Group 40">
              <a:extLst>
                <a:ext uri="{FF2B5EF4-FFF2-40B4-BE49-F238E27FC236}">
                  <a16:creationId xmlns:a16="http://schemas.microsoft.com/office/drawing/2014/main" id="{B39FE634-6214-66E5-04CB-7C7D7C7CB0EF}"/>
                </a:ext>
              </a:extLst>
            </p:cNvPr>
            <p:cNvGrpSpPr/>
            <p:nvPr/>
          </p:nvGrpSpPr>
          <p:grpSpPr>
            <a:xfrm>
              <a:off x="0" y="409949"/>
              <a:ext cx="1119835" cy="435963"/>
              <a:chOff x="0" y="0"/>
              <a:chExt cx="831609" cy="323754"/>
            </a:xfrm>
          </p:grpSpPr>
          <p:sp>
            <p:nvSpPr>
              <p:cNvPr id="25" name="Freeform 41">
                <a:extLst>
                  <a:ext uri="{FF2B5EF4-FFF2-40B4-BE49-F238E27FC236}">
                    <a16:creationId xmlns:a16="http://schemas.microsoft.com/office/drawing/2014/main" id="{1EB99258-0140-439C-5E0E-D0A59B5AE542}"/>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26" name="TextBox 42">
                <a:extLst>
                  <a:ext uri="{FF2B5EF4-FFF2-40B4-BE49-F238E27FC236}">
                    <a16:creationId xmlns:a16="http://schemas.microsoft.com/office/drawing/2014/main" id="{70444342-EAF9-227C-51D8-B1956C406186}"/>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23" name="TextBox 43">
              <a:extLst>
                <a:ext uri="{FF2B5EF4-FFF2-40B4-BE49-F238E27FC236}">
                  <a16:creationId xmlns:a16="http://schemas.microsoft.com/office/drawing/2014/main" id="{CC835CFA-3872-BFB4-FA73-D3146A2754AC}"/>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24" name="Freeform 44">
              <a:extLst>
                <a:ext uri="{FF2B5EF4-FFF2-40B4-BE49-F238E27FC236}">
                  <a16:creationId xmlns:a16="http://schemas.microsoft.com/office/drawing/2014/main" id="{67BE96D7-7178-22FF-3CB2-B43A6DBBB2FC}"/>
                </a:ext>
              </a:extLst>
            </p:cNvPr>
            <p:cNvSpPr/>
            <p:nvPr/>
          </p:nvSpPr>
          <p:spPr>
            <a:xfrm>
              <a:off x="180716" y="0"/>
              <a:ext cx="758403" cy="457883"/>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grpSp>
      <p:pic>
        <p:nvPicPr>
          <p:cNvPr id="28" name="Picture 27">
            <a:extLst>
              <a:ext uri="{FF2B5EF4-FFF2-40B4-BE49-F238E27FC236}">
                <a16:creationId xmlns:a16="http://schemas.microsoft.com/office/drawing/2014/main" id="{82B04E57-9680-92B1-0925-9A30AFBDC3D9}"/>
              </a:ext>
            </a:extLst>
          </p:cNvPr>
          <p:cNvPicPr>
            <a:picLocks noChangeAspect="1"/>
          </p:cNvPicPr>
          <p:nvPr/>
        </p:nvPicPr>
        <p:blipFill>
          <a:blip r:embed="rId15"/>
          <a:stretch>
            <a:fillRect/>
          </a:stretch>
        </p:blipFill>
        <p:spPr>
          <a:xfrm>
            <a:off x="12108723" y="6319001"/>
            <a:ext cx="810838" cy="457240"/>
          </a:xfrm>
          <a:prstGeom prst="rect">
            <a:avLst/>
          </a:prstGeom>
        </p:spPr>
      </p:pic>
      <p:grpSp>
        <p:nvGrpSpPr>
          <p:cNvPr id="27" name="Group 39">
            <a:extLst>
              <a:ext uri="{FF2B5EF4-FFF2-40B4-BE49-F238E27FC236}">
                <a16:creationId xmlns:a16="http://schemas.microsoft.com/office/drawing/2014/main" id="{1228E5C0-A7FB-CF6E-3652-60AC4E30CBAD}"/>
              </a:ext>
            </a:extLst>
          </p:cNvPr>
          <p:cNvGrpSpPr/>
          <p:nvPr/>
        </p:nvGrpSpPr>
        <p:grpSpPr>
          <a:xfrm>
            <a:off x="7777163" y="8729193"/>
            <a:ext cx="839876" cy="634434"/>
            <a:chOff x="0" y="0"/>
            <a:chExt cx="1119835" cy="845912"/>
          </a:xfrm>
        </p:grpSpPr>
        <p:grpSp>
          <p:nvGrpSpPr>
            <p:cNvPr id="29" name="Group 40">
              <a:extLst>
                <a:ext uri="{FF2B5EF4-FFF2-40B4-BE49-F238E27FC236}">
                  <a16:creationId xmlns:a16="http://schemas.microsoft.com/office/drawing/2014/main" id="{D3F2C4D0-4160-540D-B013-AA44618B4050}"/>
                </a:ext>
              </a:extLst>
            </p:cNvPr>
            <p:cNvGrpSpPr/>
            <p:nvPr/>
          </p:nvGrpSpPr>
          <p:grpSpPr>
            <a:xfrm>
              <a:off x="0" y="371470"/>
              <a:ext cx="1119835" cy="474442"/>
              <a:chOff x="0" y="-28575"/>
              <a:chExt cx="831609" cy="352329"/>
            </a:xfrm>
          </p:grpSpPr>
          <p:sp>
            <p:nvSpPr>
              <p:cNvPr id="32" name="Freeform 41">
                <a:extLst>
                  <a:ext uri="{FF2B5EF4-FFF2-40B4-BE49-F238E27FC236}">
                    <a16:creationId xmlns:a16="http://schemas.microsoft.com/office/drawing/2014/main" id="{47AC1EDC-7104-2FF1-7982-A924F80375B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33" name="TextBox 42">
                <a:extLst>
                  <a:ext uri="{FF2B5EF4-FFF2-40B4-BE49-F238E27FC236}">
                    <a16:creationId xmlns:a16="http://schemas.microsoft.com/office/drawing/2014/main" id="{720FE972-A4D0-D4B1-EE38-4E9DE8B68441}"/>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0" name="TextBox 43">
              <a:extLst>
                <a:ext uri="{FF2B5EF4-FFF2-40B4-BE49-F238E27FC236}">
                  <a16:creationId xmlns:a16="http://schemas.microsoft.com/office/drawing/2014/main" id="{36BE67B0-F30E-2838-5EAC-CF8F4E7612C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31" name="Freeform 44">
              <a:extLst>
                <a:ext uri="{FF2B5EF4-FFF2-40B4-BE49-F238E27FC236}">
                  <a16:creationId xmlns:a16="http://schemas.microsoft.com/office/drawing/2014/main" id="{0B564DED-A9D1-4131-9767-E33B65F575BB}"/>
                </a:ext>
              </a:extLst>
            </p:cNvPr>
            <p:cNvSpPr/>
            <p:nvPr/>
          </p:nvSpPr>
          <p:spPr>
            <a:xfrm>
              <a:off x="180716" y="0"/>
              <a:ext cx="758403" cy="457883"/>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grpSp>
      <p:grpSp>
        <p:nvGrpSpPr>
          <p:cNvPr id="34" name="Group 39">
            <a:extLst>
              <a:ext uri="{FF2B5EF4-FFF2-40B4-BE49-F238E27FC236}">
                <a16:creationId xmlns:a16="http://schemas.microsoft.com/office/drawing/2014/main" id="{13A7727D-6E62-8318-CE9F-453FE0B996CF}"/>
              </a:ext>
            </a:extLst>
          </p:cNvPr>
          <p:cNvGrpSpPr/>
          <p:nvPr/>
        </p:nvGrpSpPr>
        <p:grpSpPr>
          <a:xfrm>
            <a:off x="14699557" y="8713094"/>
            <a:ext cx="839876" cy="634435"/>
            <a:chOff x="0" y="0"/>
            <a:chExt cx="1119835" cy="845912"/>
          </a:xfrm>
        </p:grpSpPr>
        <p:grpSp>
          <p:nvGrpSpPr>
            <p:cNvPr id="35" name="Group 40">
              <a:extLst>
                <a:ext uri="{FF2B5EF4-FFF2-40B4-BE49-F238E27FC236}">
                  <a16:creationId xmlns:a16="http://schemas.microsoft.com/office/drawing/2014/main" id="{26CCCC9C-16AD-271A-D4F4-C93F72D6DF30}"/>
                </a:ext>
              </a:extLst>
            </p:cNvPr>
            <p:cNvGrpSpPr/>
            <p:nvPr/>
          </p:nvGrpSpPr>
          <p:grpSpPr>
            <a:xfrm>
              <a:off x="0" y="371470"/>
              <a:ext cx="1119835" cy="474442"/>
              <a:chOff x="0" y="-28575"/>
              <a:chExt cx="831609" cy="352329"/>
            </a:xfrm>
          </p:grpSpPr>
          <p:sp>
            <p:nvSpPr>
              <p:cNvPr id="38" name="Freeform 41">
                <a:extLst>
                  <a:ext uri="{FF2B5EF4-FFF2-40B4-BE49-F238E27FC236}">
                    <a16:creationId xmlns:a16="http://schemas.microsoft.com/office/drawing/2014/main" id="{DC2536A4-A6A7-0E88-2E6B-8B3F04F81C1D}"/>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39" name="TextBox 42">
                <a:extLst>
                  <a:ext uri="{FF2B5EF4-FFF2-40B4-BE49-F238E27FC236}">
                    <a16:creationId xmlns:a16="http://schemas.microsoft.com/office/drawing/2014/main" id="{F18D3A50-A84E-FE7C-62D5-6595034F2647}"/>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6" name="TextBox 43">
              <a:extLst>
                <a:ext uri="{FF2B5EF4-FFF2-40B4-BE49-F238E27FC236}">
                  <a16:creationId xmlns:a16="http://schemas.microsoft.com/office/drawing/2014/main" id="{03E8DF13-5147-C293-F225-B397BF06261E}"/>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37" name="Freeform 44">
              <a:extLst>
                <a:ext uri="{FF2B5EF4-FFF2-40B4-BE49-F238E27FC236}">
                  <a16:creationId xmlns:a16="http://schemas.microsoft.com/office/drawing/2014/main" id="{BF6DB508-FA8F-2C7F-9684-12F79584400C}"/>
                </a:ext>
              </a:extLst>
            </p:cNvPr>
            <p:cNvSpPr/>
            <p:nvPr/>
          </p:nvSpPr>
          <p:spPr>
            <a:xfrm>
              <a:off x="180716" y="0"/>
              <a:ext cx="758403" cy="457883"/>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grpSp>
      <p:pic>
        <p:nvPicPr>
          <p:cNvPr id="40" name="Picture 41">
            <a:extLst>
              <a:ext uri="{FF2B5EF4-FFF2-40B4-BE49-F238E27FC236}">
                <a16:creationId xmlns:a16="http://schemas.microsoft.com/office/drawing/2014/main" id="{040A4002-801D-CD9A-F1B8-3CA4386C2A85}"/>
              </a:ext>
            </a:extLst>
          </p:cNvPr>
          <p:cNvPicPr>
            <a:picLocks noChangeAspect="1"/>
          </p:cNvPicPr>
          <p:nvPr/>
        </p:nvPicPr>
        <p:blipFill>
          <a:blip r:embed="rId18"/>
          <a:stretch>
            <a:fillRect/>
          </a:stretch>
        </p:blipFill>
        <p:spPr>
          <a:xfrm>
            <a:off x="4473407" y="3891462"/>
            <a:ext cx="1170347" cy="347892"/>
          </a:xfrm>
          <a:prstGeom prst="rect">
            <a:avLst/>
          </a:prstGeom>
          <a:noFill/>
          <a:ln cap="flat">
            <a:noFill/>
          </a:ln>
        </p:spPr>
      </p:pic>
      <p:pic>
        <p:nvPicPr>
          <p:cNvPr id="41" name="Picture 41">
            <a:extLst>
              <a:ext uri="{FF2B5EF4-FFF2-40B4-BE49-F238E27FC236}">
                <a16:creationId xmlns:a16="http://schemas.microsoft.com/office/drawing/2014/main" id="{28B4D2A4-D3F2-504F-9080-FC2E969212F3}"/>
              </a:ext>
            </a:extLst>
          </p:cNvPr>
          <p:cNvPicPr>
            <a:picLocks noChangeAspect="1"/>
          </p:cNvPicPr>
          <p:nvPr/>
        </p:nvPicPr>
        <p:blipFill>
          <a:blip r:embed="rId18"/>
          <a:stretch>
            <a:fillRect/>
          </a:stretch>
        </p:blipFill>
        <p:spPr>
          <a:xfrm>
            <a:off x="7955966" y="3823628"/>
            <a:ext cx="1170347" cy="347893"/>
          </a:xfrm>
          <a:prstGeom prst="rect">
            <a:avLst/>
          </a:prstGeom>
          <a:noFill/>
          <a:ln cap="flat">
            <a:noFill/>
          </a:ln>
        </p:spPr>
      </p:pic>
      <p:pic>
        <p:nvPicPr>
          <p:cNvPr id="42" name="Picture 41">
            <a:extLst>
              <a:ext uri="{FF2B5EF4-FFF2-40B4-BE49-F238E27FC236}">
                <a16:creationId xmlns:a16="http://schemas.microsoft.com/office/drawing/2014/main" id="{80815DDF-2ECC-E5B7-4096-7084C7F703E5}"/>
              </a:ext>
            </a:extLst>
          </p:cNvPr>
          <p:cNvPicPr>
            <a:picLocks noChangeAspect="1"/>
          </p:cNvPicPr>
          <p:nvPr/>
        </p:nvPicPr>
        <p:blipFill>
          <a:blip r:embed="rId18"/>
          <a:stretch>
            <a:fillRect/>
          </a:stretch>
        </p:blipFill>
        <p:spPr>
          <a:xfrm>
            <a:off x="10944588" y="3827966"/>
            <a:ext cx="1170347" cy="347893"/>
          </a:xfrm>
          <a:prstGeom prst="rect">
            <a:avLst/>
          </a:prstGeom>
          <a:noFill/>
          <a:ln cap="flat">
            <a:noFill/>
          </a:ln>
        </p:spPr>
      </p:pic>
      <p:sp>
        <p:nvSpPr>
          <p:cNvPr id="43" name="TextBox 42">
            <a:extLst>
              <a:ext uri="{FF2B5EF4-FFF2-40B4-BE49-F238E27FC236}">
                <a16:creationId xmlns:a16="http://schemas.microsoft.com/office/drawing/2014/main" id="{2D61510C-6B46-119A-AC9A-50EFF47BE499}"/>
              </a:ext>
            </a:extLst>
          </p:cNvPr>
          <p:cNvSpPr txBox="1"/>
          <p:nvPr/>
        </p:nvSpPr>
        <p:spPr>
          <a:xfrm>
            <a:off x="-70647" y="-31722"/>
            <a:ext cx="1908840" cy="2862322"/>
          </a:xfrm>
          <a:prstGeom prst="rect">
            <a:avLst/>
          </a:prstGeom>
          <a:noFill/>
        </p:spPr>
        <p:txBody>
          <a:bodyPr wrap="square" rtlCol="0">
            <a:spAutoFit/>
          </a:bodyPr>
          <a:lstStyle/>
          <a:p>
            <a:r>
              <a:rPr lang="en-GB" dirty="0">
                <a:effectLst/>
                <a:ea typeface="Aptos" panose="020B0004020202020204" pitchFamily="34" charset="0"/>
                <a:cs typeface="Times New Roman" panose="02020603050405020304" pitchFamily="18" charset="0"/>
              </a:rPr>
              <a:t>28/04/25</a:t>
            </a:r>
            <a:endParaRPr lang="en-GB" dirty="0"/>
          </a:p>
          <a:p>
            <a:r>
              <a:rPr lang="en-GB" dirty="0">
                <a:ea typeface="Aptos" panose="020B0004020202020204" pitchFamily="34" charset="0"/>
                <a:cs typeface="Times New Roman" panose="02020603050405020304" pitchFamily="18" charset="0"/>
              </a:rPr>
              <a:t>19</a:t>
            </a:r>
            <a:r>
              <a:rPr lang="en-GB" dirty="0">
                <a:effectLst/>
                <a:ea typeface="Aptos" panose="020B0004020202020204" pitchFamily="34" charset="0"/>
                <a:cs typeface="Times New Roman" panose="02020603050405020304" pitchFamily="18" charset="0"/>
              </a:rPr>
              <a:t>/05/25</a:t>
            </a:r>
          </a:p>
          <a:p>
            <a:r>
              <a:rPr lang="en-GB" dirty="0">
                <a:effectLst/>
                <a:ea typeface="Aptos" panose="020B0004020202020204" pitchFamily="34" charset="0"/>
                <a:cs typeface="Times New Roman" panose="02020603050405020304" pitchFamily="18" charset="0"/>
              </a:rPr>
              <a:t>09/06/25</a:t>
            </a:r>
          </a:p>
          <a:p>
            <a:r>
              <a:rPr lang="en-GB" dirty="0">
                <a:effectLst/>
                <a:ea typeface="Aptos" panose="020B0004020202020204" pitchFamily="34" charset="0"/>
                <a:cs typeface="Times New Roman" panose="02020603050405020304" pitchFamily="18" charset="0"/>
              </a:rPr>
              <a:t>30/06/25</a:t>
            </a:r>
          </a:p>
          <a:p>
            <a:r>
              <a:rPr lang="en-GB" dirty="0">
                <a:cs typeface="Times New Roman" panose="02020603050405020304" pitchFamily="18" charset="0"/>
              </a:rPr>
              <a:t>21/07/25</a:t>
            </a:r>
          </a:p>
          <a:p>
            <a:r>
              <a:rPr lang="en-GB" dirty="0">
                <a:cs typeface="Times New Roman" panose="02020603050405020304" pitchFamily="18" charset="0"/>
              </a:rPr>
              <a:t>11/08/25</a:t>
            </a:r>
          </a:p>
          <a:p>
            <a:r>
              <a:rPr lang="en-GB" dirty="0">
                <a:cs typeface="Times New Roman" panose="02020603050405020304" pitchFamily="18" charset="0"/>
              </a:rPr>
              <a:t>01/09/25</a:t>
            </a:r>
          </a:p>
          <a:p>
            <a:r>
              <a:rPr lang="en-GB" dirty="0">
                <a:cs typeface="Times New Roman" panose="02020603050405020304" pitchFamily="18" charset="0"/>
              </a:rPr>
              <a:t>222/09/25</a:t>
            </a:r>
          </a:p>
          <a:p>
            <a:r>
              <a:rPr lang="en-GB" dirty="0">
                <a:cs typeface="Times New Roman" panose="02020603050405020304" pitchFamily="18" charset="0"/>
              </a:rPr>
              <a:t>13/10/25</a:t>
            </a:r>
          </a:p>
          <a:p>
            <a:pPr algn="ctr"/>
            <a:endParaRPr lang="en-GB" dirty="0"/>
          </a:p>
        </p:txBody>
      </p:sp>
    </p:spTree>
    <p:extLst>
      <p:ext uri="{BB962C8B-B14F-4D97-AF65-F5344CB8AC3E}">
        <p14:creationId xmlns:p14="http://schemas.microsoft.com/office/powerpoint/2010/main" val="1679103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4072949023"/>
              </p:ext>
            </p:extLst>
          </p:nvPr>
        </p:nvGraphicFramePr>
        <p:xfrm>
          <a:off x="1465602" y="1563486"/>
          <a:ext cx="15726335" cy="7241488"/>
        </p:xfrm>
        <a:graphic>
          <a:graphicData uri="http://schemas.openxmlformats.org/drawingml/2006/table">
            <a:tbl>
              <a:tblPr firstRow="1" bandRow="1">
                <a:tableStyleId>{5C22544A-7EE6-4342-B048-85BDC9FD1C3A}</a:tableStyleId>
              </a:tblPr>
              <a:tblGrid>
                <a:gridCol w="3145267">
                  <a:extLst>
                    <a:ext uri="{9D8B030D-6E8A-4147-A177-3AD203B41FA5}">
                      <a16:colId xmlns:a16="http://schemas.microsoft.com/office/drawing/2014/main" val="1257960483"/>
                    </a:ext>
                  </a:extLst>
                </a:gridCol>
                <a:gridCol w="211373">
                  <a:extLst>
                    <a:ext uri="{9D8B030D-6E8A-4147-A177-3AD203B41FA5}">
                      <a16:colId xmlns:a16="http://schemas.microsoft.com/office/drawing/2014/main" val="3704868386"/>
                    </a:ext>
                  </a:extLst>
                </a:gridCol>
                <a:gridCol w="2933894">
                  <a:extLst>
                    <a:ext uri="{9D8B030D-6E8A-4147-A177-3AD203B41FA5}">
                      <a16:colId xmlns:a16="http://schemas.microsoft.com/office/drawing/2014/main" val="1574847721"/>
                    </a:ext>
                  </a:extLst>
                </a:gridCol>
                <a:gridCol w="3145267">
                  <a:extLst>
                    <a:ext uri="{9D8B030D-6E8A-4147-A177-3AD203B41FA5}">
                      <a16:colId xmlns:a16="http://schemas.microsoft.com/office/drawing/2014/main" val="4092775209"/>
                    </a:ext>
                  </a:extLst>
                </a:gridCol>
                <a:gridCol w="3145267">
                  <a:extLst>
                    <a:ext uri="{9D8B030D-6E8A-4147-A177-3AD203B41FA5}">
                      <a16:colId xmlns:a16="http://schemas.microsoft.com/office/drawing/2014/main" val="2833176240"/>
                    </a:ext>
                  </a:extLst>
                </a:gridCol>
                <a:gridCol w="3145267">
                  <a:extLst>
                    <a:ext uri="{9D8B030D-6E8A-4147-A177-3AD203B41FA5}">
                      <a16:colId xmlns:a16="http://schemas.microsoft.com/office/drawing/2014/main" val="2375869498"/>
                    </a:ext>
                  </a:extLst>
                </a:gridCol>
              </a:tblGrid>
              <a:tr h="482135">
                <a:tc gridSpan="2">
                  <a:txBody>
                    <a:bodyPr/>
                    <a:lstStyle/>
                    <a:p>
                      <a:pPr algn="ctr"/>
                      <a:r>
                        <a:rPr lang="en-GB" sz="2800" b="0">
                          <a:solidFill>
                            <a:srgbClr val="DDB666"/>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hMerge="1">
                  <a:txBody>
                    <a:bodyPr/>
                    <a:lstStyle/>
                    <a:p>
                      <a:pPr algn="ctr"/>
                      <a:r>
                        <a:rPr lang="en-GB" sz="2800" b="0">
                          <a:solidFill>
                            <a:srgbClr val="DDB666"/>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ctr"/>
                      <a:r>
                        <a:rPr lang="en-GB" sz="2800" b="0">
                          <a:solidFill>
                            <a:srgbClr val="DDB666"/>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ctr"/>
                      <a:r>
                        <a:rPr lang="en-GB" sz="2800" b="0">
                          <a:solidFill>
                            <a:srgbClr val="DDB666"/>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ctr"/>
                      <a:r>
                        <a:rPr lang="en-GB" sz="2800" b="0">
                          <a:solidFill>
                            <a:srgbClr val="DDB666"/>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ctr"/>
                      <a:r>
                        <a:rPr lang="en-GB" sz="2800" b="0">
                          <a:solidFill>
                            <a:srgbClr val="DDB666"/>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extLst>
                  <a:ext uri="{0D108BD9-81ED-4DB2-BD59-A6C34878D82A}">
                    <a16:rowId xmlns:a16="http://schemas.microsoft.com/office/drawing/2014/main" val="2571604415"/>
                  </a:ext>
                </a:extLst>
              </a:tr>
              <a:tr h="1822951">
                <a:tc gridSpan="2">
                  <a:txBody>
                    <a:bodyPr/>
                    <a:lstStyle/>
                    <a:p>
                      <a:pPr algn="l">
                        <a:lnSpc>
                          <a:spcPts val="1960"/>
                        </a:lnSpc>
                      </a:pPr>
                      <a:r>
                        <a:rPr lang="en-GB" sz="1400" dirty="0">
                          <a:solidFill>
                            <a:srgbClr val="000000"/>
                          </a:solidFill>
                          <a:latin typeface="Canva Sans Bold"/>
                        </a:rPr>
                        <a:t>All Day Breakfast </a:t>
                      </a:r>
                    </a:p>
                    <a:p>
                      <a:pPr algn="l">
                        <a:lnSpc>
                          <a:spcPts val="1960"/>
                        </a:lnSpc>
                      </a:pPr>
                      <a:r>
                        <a:rPr lang="en-GB" sz="1400" b="0" dirty="0">
                          <a:solidFill>
                            <a:srgbClr val="000000"/>
                          </a:solidFill>
                          <a:latin typeface="Century Gothic" panose="020B0502020202020204" pitchFamily="34" charset="0"/>
                        </a:rPr>
                        <a:t>Pork or halal chicken sausage </a:t>
                      </a:r>
                      <a:r>
                        <a:rPr lang="en-GB" sz="1400" b="0" dirty="0" err="1">
                          <a:solidFill>
                            <a:srgbClr val="000000"/>
                          </a:solidFill>
                          <a:latin typeface="Century Gothic" panose="020B0502020202020204" pitchFamily="34" charset="0"/>
                        </a:rPr>
                        <a:t>sereved</a:t>
                      </a:r>
                      <a:r>
                        <a:rPr lang="en-GB" sz="1400" b="0" dirty="0">
                          <a:solidFill>
                            <a:srgbClr val="000000"/>
                          </a:solidFill>
                          <a:latin typeface="Century Gothic" panose="020B0502020202020204" pitchFamily="34" charset="0"/>
                        </a:rPr>
                        <a:t> with baked beans, tater tots and scrambled egg </a:t>
                      </a:r>
                      <a:endParaRPr lang="en-GB" sz="1400" b="0" dirty="0">
                        <a:latin typeface="Century Gothic" panose="020B0502020202020204" pitchFamily="34" charset="0"/>
                      </a:endParaRPr>
                    </a:p>
                    <a:p>
                      <a:pPr algn="l">
                        <a:lnSpc>
                          <a:spcPts val="1960"/>
                        </a:lnSpc>
                      </a:pPr>
                      <a:endParaRPr lang="en-GB" sz="1400" dirty="0">
                        <a:latin typeface="Canva Sans" panose="020B060402020202020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hMerge="1">
                  <a:txBody>
                    <a:bodyPr/>
                    <a:lstStyle/>
                    <a:p>
                      <a:pPr algn="l">
                        <a:lnSpc>
                          <a:spcPts val="1960"/>
                        </a:lnSpc>
                      </a:pPr>
                      <a:r>
                        <a:rPr lang="en-US" sz="1400">
                          <a:solidFill>
                            <a:srgbClr val="000000"/>
                          </a:solidFill>
                          <a:highlight>
                            <a:srgbClr val="FFFF00"/>
                          </a:highlight>
                          <a:latin typeface="Canva Sans Bold"/>
                        </a:rPr>
                        <a:t>NEW Mild Caribbean Chicken with Rice and Peas </a:t>
                      </a:r>
                      <a:endParaRPr lang="en-GB" sz="1400">
                        <a:highlight>
                          <a:srgbClr val="FFFF00"/>
                        </a:highlight>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400" dirty="0">
                          <a:solidFill>
                            <a:srgbClr val="000000"/>
                          </a:solidFill>
                          <a:latin typeface="Canva Sans Bold" panose="020B0604020202020204" charset="0"/>
                        </a:rPr>
                        <a:t>Beef Burger or Halal Chicken Burger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dirty="0">
                          <a:solidFill>
                            <a:srgbClr val="000000"/>
                          </a:solidFill>
                          <a:latin typeface="Century Gothic" panose="020B0502020202020204" pitchFamily="34" charset="0"/>
                        </a:rPr>
                        <a:t>Served in a bun with potato wedges, veg of the day and tomato ketchup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400" dirty="0">
                          <a:solidFill>
                            <a:srgbClr val="000000"/>
                          </a:solidFill>
                          <a:latin typeface="Canva Sans Bold"/>
                        </a:rPr>
                        <a:t>Gammon or Halal Chicken Thigh </a:t>
                      </a:r>
                      <a:r>
                        <a:rPr lang="en-US" sz="1400" dirty="0">
                          <a:solidFill>
                            <a:srgbClr val="000000"/>
                          </a:solidFill>
                          <a:latin typeface="Century Gothic" panose="020B0502020202020204" pitchFamily="34" charset="0"/>
                        </a:rPr>
                        <a:t>Red Tractor Accredited </a:t>
                      </a:r>
                    </a:p>
                    <a:p>
                      <a:pPr marL="0" lvl="0" indent="0" algn="l">
                        <a:lnSpc>
                          <a:spcPts val="1960"/>
                        </a:lnSpc>
                        <a:spcBef>
                          <a:spcPct val="0"/>
                        </a:spcBef>
                      </a:pPr>
                      <a:r>
                        <a:rPr lang="en-US" sz="1400" dirty="0">
                          <a:solidFill>
                            <a:srgbClr val="000000"/>
                          </a:solidFill>
                          <a:latin typeface="Century Gothic" panose="020B0502020202020204" pitchFamily="34" charset="0"/>
                        </a:rPr>
                        <a:t>Chicken Served With Stuffing,</a:t>
                      </a:r>
                    </a:p>
                    <a:p>
                      <a:pPr marL="0" lvl="0" indent="0" algn="l">
                        <a:lnSpc>
                          <a:spcPts val="1960"/>
                        </a:lnSpc>
                        <a:spcBef>
                          <a:spcPct val="0"/>
                        </a:spcBef>
                      </a:pPr>
                      <a:r>
                        <a:rPr lang="en-US" sz="1400" dirty="0">
                          <a:solidFill>
                            <a:srgbClr val="000000"/>
                          </a:solidFill>
                          <a:latin typeface="Century Gothic" panose="020B0502020202020204" pitchFamily="34" charset="0"/>
                        </a:rPr>
                        <a:t>Homemade Roast</a:t>
                      </a:r>
                    </a:p>
                    <a:p>
                      <a:pPr marL="0" lvl="0" indent="0" algn="l">
                        <a:lnSpc>
                          <a:spcPts val="1960"/>
                        </a:lnSpc>
                        <a:spcBef>
                          <a:spcPct val="0"/>
                        </a:spcBef>
                      </a:pPr>
                      <a:r>
                        <a:rPr lang="en-US" sz="1400" dirty="0">
                          <a:solidFill>
                            <a:srgbClr val="000000"/>
                          </a:solidFill>
                          <a:latin typeface="Century Gothic" panose="020B0502020202020204" pitchFamily="34" charset="0"/>
                        </a:rPr>
                        <a:t>Potatoes and </a:t>
                      </a:r>
                    </a:p>
                    <a:p>
                      <a:pPr marL="0" lvl="0" indent="0" algn="l">
                        <a:lnSpc>
                          <a:spcPts val="1960"/>
                        </a:lnSpc>
                        <a:spcBef>
                          <a:spcPct val="0"/>
                        </a:spcBef>
                      </a:pPr>
                      <a:r>
                        <a:rPr lang="en-US" sz="1400" dirty="0">
                          <a:solidFill>
                            <a:srgbClr val="000000"/>
                          </a:solidFill>
                          <a:latin typeface="Century Gothic" panose="020B0502020202020204" pitchFamily="34" charset="0"/>
                        </a:rPr>
                        <a:t>Vegan Gravy</a:t>
                      </a:r>
                    </a:p>
                    <a:p>
                      <a:pPr marL="0" lvl="0" indent="0" algn="l">
                        <a:lnSpc>
                          <a:spcPts val="1960"/>
                        </a:lnSpc>
                        <a:spcBef>
                          <a:spcPct val="0"/>
                        </a:spcBef>
                      </a:pPr>
                      <a:endParaRPr lang="en-GB" sz="14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Canva Sans Bold"/>
                        </a:rPr>
                        <a:t>Creamy chicken  or halal chicken and broccoli pasta bake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latin typeface="Century Gothic" panose="020B0502020202020204" pitchFamily="34" charset="0"/>
                        </a:rPr>
                        <a:t>A creamy pasta bake with fresh broccoli and diced red tractor chicken, </a:t>
                      </a:r>
                      <a:r>
                        <a:rPr lang="en-GB" sz="1400" b="0" dirty="0" err="1">
                          <a:solidFill>
                            <a:schemeClr val="tx1"/>
                          </a:solidFill>
                          <a:latin typeface="Century Gothic" panose="020B0502020202020204" pitchFamily="34" charset="0"/>
                        </a:rPr>
                        <a:t>sereved</a:t>
                      </a:r>
                      <a:r>
                        <a:rPr lang="en-GB" sz="1400" b="0" dirty="0">
                          <a:solidFill>
                            <a:schemeClr val="tx1"/>
                          </a:solidFill>
                          <a:latin typeface="Century Gothic" panose="020B0502020202020204" pitchFamily="34" charset="0"/>
                        </a:rPr>
                        <a:t> with garlic bread and veg of the day</a:t>
                      </a:r>
                      <a:endParaRPr lang="en-US" sz="1400" b="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400" dirty="0">
                          <a:solidFill>
                            <a:srgbClr val="000000"/>
                          </a:solidFill>
                          <a:latin typeface="Canva Sans Bold"/>
                        </a:rPr>
                        <a:t>Breaded Fish, Chips and Tomato Sauce </a:t>
                      </a:r>
                    </a:p>
                    <a:p>
                      <a:pPr marL="0" lvl="0" indent="0" algn="l">
                        <a:lnSpc>
                          <a:spcPts val="1960"/>
                        </a:lnSpc>
                        <a:spcBef>
                          <a:spcPct val="0"/>
                        </a:spcBef>
                      </a:pPr>
                      <a:r>
                        <a:rPr lang="en-US" sz="1400" dirty="0">
                          <a:solidFill>
                            <a:srgbClr val="000000"/>
                          </a:solidFill>
                          <a:latin typeface="Century Gothic" panose="020B0502020202020204" pitchFamily="34" charset="0"/>
                        </a:rPr>
                        <a:t>Oven Baked Youngs </a:t>
                      </a:r>
                    </a:p>
                    <a:p>
                      <a:pPr marL="0" lvl="0" indent="0" algn="l">
                        <a:lnSpc>
                          <a:spcPts val="1960"/>
                        </a:lnSpc>
                        <a:spcBef>
                          <a:spcPct val="0"/>
                        </a:spcBef>
                      </a:pPr>
                      <a:r>
                        <a:rPr lang="en-US" sz="1400" dirty="0">
                          <a:solidFill>
                            <a:srgbClr val="000000"/>
                          </a:solidFill>
                          <a:latin typeface="Century Gothic" panose="020B0502020202020204" pitchFamily="34" charset="0"/>
                        </a:rPr>
                        <a:t>MSC Accredited </a:t>
                      </a:r>
                    </a:p>
                    <a:p>
                      <a:pPr marL="0" lvl="0" indent="0" algn="l">
                        <a:lnSpc>
                          <a:spcPts val="1960"/>
                        </a:lnSpc>
                        <a:spcBef>
                          <a:spcPct val="0"/>
                        </a:spcBef>
                      </a:pPr>
                      <a:r>
                        <a:rPr lang="en-US" sz="1400" dirty="0">
                          <a:solidFill>
                            <a:srgbClr val="000000"/>
                          </a:solidFill>
                          <a:latin typeface="Century Gothic" panose="020B0502020202020204" pitchFamily="34" charset="0"/>
                        </a:rPr>
                        <a:t>Breaded Pollock </a:t>
                      </a:r>
                    </a:p>
                    <a:p>
                      <a:pPr marL="0" lvl="0" indent="0" algn="l">
                        <a:lnSpc>
                          <a:spcPts val="1960"/>
                        </a:lnSpc>
                        <a:spcBef>
                          <a:spcPct val="0"/>
                        </a:spcBef>
                      </a:pPr>
                      <a:r>
                        <a:rPr lang="en-US" sz="1400" dirty="0">
                          <a:solidFill>
                            <a:srgbClr val="000000"/>
                          </a:solidFill>
                          <a:latin typeface="Century Gothic" panose="020B0502020202020204" pitchFamily="34" charset="0"/>
                        </a:rPr>
                        <a:t>Fillet with Oven Baked </a:t>
                      </a:r>
                    </a:p>
                    <a:p>
                      <a:pPr marL="0" lvl="0" indent="0" algn="l">
                        <a:lnSpc>
                          <a:spcPts val="1960"/>
                        </a:lnSpc>
                        <a:spcBef>
                          <a:spcPct val="0"/>
                        </a:spcBef>
                      </a:pPr>
                      <a:r>
                        <a:rPr lang="en-US" sz="1400" dirty="0">
                          <a:solidFill>
                            <a:srgbClr val="000000"/>
                          </a:solidFill>
                          <a:latin typeface="Century Gothic" panose="020B0502020202020204" pitchFamily="34" charset="0"/>
                        </a:rPr>
                        <a:t>Chips &amp; Tomato Ketchup </a:t>
                      </a:r>
                    </a:p>
                    <a:p>
                      <a:pPr algn="l">
                        <a:lnSpc>
                          <a:spcPts val="1960"/>
                        </a:lnSpc>
                      </a:pPr>
                      <a:endParaRPr lang="en-US" sz="1400" dirty="0">
                        <a:solidFill>
                          <a:srgbClr val="000000"/>
                        </a:solidFill>
                        <a:highlight>
                          <a:srgbClr val="FFFF00"/>
                        </a:highlight>
                        <a:latin typeface="Canva Sans Bold"/>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extLst>
                  <a:ext uri="{0D108BD9-81ED-4DB2-BD59-A6C34878D82A}">
                    <a16:rowId xmlns:a16="http://schemas.microsoft.com/office/drawing/2014/main" val="1889949154"/>
                  </a:ext>
                </a:extLst>
              </a:tr>
              <a:tr h="2196729">
                <a:tc gridSpan="2">
                  <a:txBody>
                    <a:bodyPr/>
                    <a:lstStyle/>
                    <a:p>
                      <a:pPr algn="l">
                        <a:lnSpc>
                          <a:spcPts val="1960"/>
                        </a:lnSpc>
                      </a:pPr>
                      <a:r>
                        <a:rPr lang="en-GB" sz="1400" dirty="0" err="1">
                          <a:solidFill>
                            <a:srgbClr val="000000"/>
                          </a:solidFill>
                          <a:latin typeface="Canva Sans Bold"/>
                        </a:rPr>
                        <a:t>Vegatarian</a:t>
                      </a:r>
                      <a:r>
                        <a:rPr lang="en-GB" sz="1400" dirty="0">
                          <a:solidFill>
                            <a:srgbClr val="000000"/>
                          </a:solidFill>
                          <a:latin typeface="Canva Sans Bold"/>
                        </a:rPr>
                        <a:t> All day breakfast</a:t>
                      </a:r>
                    </a:p>
                    <a:p>
                      <a:pPr algn="l">
                        <a:lnSpc>
                          <a:spcPts val="1960"/>
                        </a:lnSpc>
                      </a:pPr>
                      <a:r>
                        <a:rPr lang="en-GB" sz="1400" dirty="0">
                          <a:solidFill>
                            <a:srgbClr val="000000"/>
                          </a:solidFill>
                          <a:latin typeface="Century Gothic" panose="020B0502020202020204" pitchFamily="34" charset="0"/>
                        </a:rPr>
                        <a:t>Vegan Sausage served with tater tots, baked beans and scrambled eggs</a:t>
                      </a:r>
                      <a:endParaRPr lang="en-GB" sz="1400" dirty="0">
                        <a:highlight>
                          <a:srgbClr val="FFFF00"/>
                        </a:highlight>
                        <a:latin typeface="Century Gothic" panose="020B0502020202020204" pitchFamily="34" charset="0"/>
                      </a:endParaRPr>
                    </a:p>
                    <a:p>
                      <a:pPr algn="l">
                        <a:lnSpc>
                          <a:spcPts val="1960"/>
                        </a:lnSpc>
                      </a:pPr>
                      <a:endParaRPr lang="en-GB" sz="1400" dirty="0">
                        <a:highlight>
                          <a:srgbClr val="FFFF00"/>
                        </a:highlight>
                      </a:endParaRPr>
                    </a:p>
                    <a:p>
                      <a:pPr algn="l">
                        <a:lnSpc>
                          <a:spcPts val="1960"/>
                        </a:lnSpc>
                      </a:pPr>
                      <a:endParaRPr lang="en-GB" sz="1400" dirty="0">
                        <a:highlight>
                          <a:srgbClr val="FFFF00"/>
                        </a:highlight>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hMerge="1">
                  <a:txBody>
                    <a:bodyPr/>
                    <a:lstStyle/>
                    <a:p>
                      <a:pPr algn="l">
                        <a:lnSpc>
                          <a:spcPts val="1960"/>
                        </a:lnSpc>
                      </a:pPr>
                      <a:r>
                        <a:rPr lang="en-US" sz="1400">
                          <a:solidFill>
                            <a:srgbClr val="000000"/>
                          </a:solidFill>
                          <a:highlight>
                            <a:srgbClr val="FFFF00"/>
                          </a:highlight>
                          <a:latin typeface="Canva Sans Bold"/>
                        </a:rPr>
                        <a:t>NEW Caribbean Butterbean Stew with Rice and Peas  </a:t>
                      </a:r>
                      <a:endParaRPr lang="en-GB" sz="1400">
                        <a:highlight>
                          <a:srgbClr val="FFFF00"/>
                        </a:highlight>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400" dirty="0">
                          <a:solidFill>
                            <a:srgbClr val="000000"/>
                          </a:solidFill>
                          <a:latin typeface="Canva Sans Bold"/>
                        </a:rPr>
                        <a:t>Vegan Burger</a:t>
                      </a:r>
                      <a:r>
                        <a:rPr lang="en-US" sz="1400" dirty="0">
                          <a:solidFill>
                            <a:srgbClr val="000000"/>
                          </a:solidFill>
                          <a:latin typeface="Century Gothic"/>
                        </a:rPr>
                        <a:t> </a:t>
                      </a: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400" b="0" dirty="0">
                        <a:highlight>
                          <a:srgbClr val="FFFF00"/>
                        </a:highlight>
                        <a:latin typeface="Century Gothic" panose="020B0502020202020204" pitchFamily="34" charset="0"/>
                      </a:endParaRP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dirty="0">
                          <a:solidFill>
                            <a:srgbClr val="000000"/>
                          </a:solidFill>
                          <a:latin typeface="Century Gothic" panose="020B0502020202020204" pitchFamily="34" charset="0"/>
                        </a:rPr>
                        <a:t>Served in a bun with potato wedges, veg of the day and tomato ketchup </a:t>
                      </a:r>
                    </a:p>
                    <a:p>
                      <a:pPr algn="l" defTabSz="914400">
                        <a:lnSpc>
                          <a:spcPts val="1960"/>
                        </a:lnSpc>
                        <a:tabLst/>
                        <a:defRPr/>
                      </a:pPr>
                      <a:endParaRPr lang="en-GB" sz="1400" dirty="0">
                        <a:highlight>
                          <a:srgbClr val="FFFF00"/>
                        </a:highlight>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400" dirty="0">
                          <a:solidFill>
                            <a:srgbClr val="000000"/>
                          </a:solidFill>
                          <a:latin typeface="Canva Sans Bold"/>
                        </a:rPr>
                        <a:t>Spinach and Cheese Whirl with Potato wedges </a:t>
                      </a:r>
                      <a:r>
                        <a:rPr lang="en-GB" sz="1400" dirty="0">
                          <a:latin typeface="Century Gothic" panose="020B0502020202020204" pitchFamily="34" charset="0"/>
                        </a:rPr>
                        <a:t>Cheese, </a:t>
                      </a:r>
                    </a:p>
                    <a:p>
                      <a:pPr marL="0" lvl="0" indent="0" algn="l">
                        <a:lnSpc>
                          <a:spcPts val="1960"/>
                        </a:lnSpc>
                        <a:spcBef>
                          <a:spcPct val="0"/>
                        </a:spcBef>
                      </a:pPr>
                      <a:r>
                        <a:rPr lang="en-GB" sz="1400" dirty="0">
                          <a:latin typeface="Century Gothic" panose="020B0502020202020204" pitchFamily="34" charset="0"/>
                        </a:rPr>
                        <a:t>Spinach, onion and Sweet Potato in a Puff Pastry Swirl </a:t>
                      </a:r>
                      <a:r>
                        <a:rPr lang="en-US" sz="1400" dirty="0">
                          <a:solidFill>
                            <a:srgbClr val="000000"/>
                          </a:solidFill>
                          <a:latin typeface="Century Gothic" panose="020B0502020202020204" pitchFamily="34" charset="0"/>
                        </a:rPr>
                        <a:t>Homemade Roast Potatoes and </a:t>
                      </a:r>
                    </a:p>
                    <a:p>
                      <a:pPr marL="0" lvl="0" indent="0" algn="l">
                        <a:lnSpc>
                          <a:spcPts val="1960"/>
                        </a:lnSpc>
                        <a:spcBef>
                          <a:spcPct val="0"/>
                        </a:spcBef>
                      </a:pPr>
                      <a:r>
                        <a:rPr lang="en-US" sz="1400" dirty="0">
                          <a:solidFill>
                            <a:srgbClr val="000000"/>
                          </a:solidFill>
                          <a:latin typeface="Century Gothic" panose="020B0502020202020204" pitchFamily="34" charset="0"/>
                        </a:rPr>
                        <a:t>Vegan Gravy</a:t>
                      </a:r>
                    </a:p>
                    <a:p>
                      <a:pPr algn="l">
                        <a:lnSpc>
                          <a:spcPts val="1960"/>
                        </a:lnSpc>
                      </a:pPr>
                      <a:endParaRPr lang="en-GB" sz="14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400" dirty="0">
                          <a:solidFill>
                            <a:srgbClr val="000000"/>
                          </a:solidFill>
                          <a:latin typeface="Canva Sans Bold" panose="020B0604020202020204" charset="0"/>
                        </a:rPr>
                        <a:t>Creamy vegetarian broccoli pasta bake</a:t>
                      </a:r>
                    </a:p>
                    <a:p>
                      <a:pPr algn="l">
                        <a:lnSpc>
                          <a:spcPts val="1960"/>
                        </a:lnSpc>
                      </a:pPr>
                      <a:r>
                        <a:rPr lang="en-US" sz="1400" dirty="0" err="1">
                          <a:solidFill>
                            <a:srgbClr val="000000"/>
                          </a:solidFill>
                          <a:latin typeface="Century Gothic" panose="020B0502020202020204" pitchFamily="34" charset="0"/>
                        </a:rPr>
                        <a:t>Sereved</a:t>
                      </a:r>
                      <a:r>
                        <a:rPr lang="en-US" sz="1400" dirty="0">
                          <a:solidFill>
                            <a:srgbClr val="000000"/>
                          </a:solidFill>
                          <a:latin typeface="Century Gothic" panose="020B0502020202020204" pitchFamily="34" charset="0"/>
                        </a:rPr>
                        <a:t> with Garlic bread and veg of the 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400" b="0" dirty="0">
                          <a:solidFill>
                            <a:srgbClr val="000000"/>
                          </a:solidFill>
                          <a:latin typeface="Canva Sans Bold" panose="020B0604020202020204" charset="0"/>
                        </a:rPr>
                        <a:t>Pizza baguette</a:t>
                      </a:r>
                    </a:p>
                    <a:p>
                      <a:pPr algn="l">
                        <a:lnSpc>
                          <a:spcPts val="1960"/>
                        </a:lnSpc>
                      </a:pPr>
                      <a:r>
                        <a:rPr lang="en-US" sz="1400" b="0" dirty="0" err="1">
                          <a:solidFill>
                            <a:srgbClr val="000000"/>
                          </a:solidFill>
                          <a:latin typeface="Century Gothic"/>
                        </a:rPr>
                        <a:t>Sereved</a:t>
                      </a:r>
                      <a:r>
                        <a:rPr lang="en-US" sz="1400" b="0" dirty="0">
                          <a:solidFill>
                            <a:srgbClr val="000000"/>
                          </a:solidFill>
                          <a:latin typeface="Century Gothic"/>
                        </a:rPr>
                        <a:t> with chips and either baked beans or veg of the 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extLst>
                  <a:ext uri="{0D108BD9-81ED-4DB2-BD59-A6C34878D82A}">
                    <a16:rowId xmlns:a16="http://schemas.microsoft.com/office/drawing/2014/main" val="3403764832"/>
                  </a:ext>
                </a:extLst>
              </a:tr>
              <a:tr h="535371">
                <a:tc gridSpan="6">
                  <a:txBody>
                    <a:bodyPr/>
                    <a:lstStyle/>
                    <a:p>
                      <a:pPr algn="ctr">
                        <a:lnSpc>
                          <a:spcPts val="1960"/>
                        </a:lnSpc>
                      </a:pPr>
                      <a:r>
                        <a:rPr lang="en-US" sz="1400" dirty="0">
                          <a:solidFill>
                            <a:srgbClr val="000000"/>
                          </a:solidFill>
                          <a:latin typeface="Century Gothic" panose="020B0502020202020204" pitchFamily="34" charset="0"/>
                        </a:rPr>
                        <a:t>Each day we serve a choice of two vegetables such as Carrots, Broccoli, Cauliflower, Sweetcorn, Peas, Baked Beans, Green Beans, Cabbage, Peppers.</a:t>
                      </a:r>
                    </a:p>
                    <a:p>
                      <a:pPr marL="0" lvl="0" indent="0" algn="ctr">
                        <a:lnSpc>
                          <a:spcPts val="1960"/>
                        </a:lnSpc>
                        <a:spcBef>
                          <a:spcPct val="0"/>
                        </a:spcBef>
                      </a:pPr>
                      <a:r>
                        <a:rPr lang="en-US" sz="1400" dirty="0">
                          <a:solidFill>
                            <a:srgbClr val="000000"/>
                          </a:solidFill>
                          <a:latin typeface="Century Gothic" panose="020B0502020202020204" pitchFamily="34" charset="0"/>
                        </a:rPr>
                        <a:t>We also serve a daily salad selection for pupils to help themselves to.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1544471">
                <a:tc>
                  <a:txBody>
                    <a:bodyPr/>
                    <a:lstStyle/>
                    <a:p>
                      <a:pPr algn="l">
                        <a:lnSpc>
                          <a:spcPts val="1960"/>
                        </a:lnSpc>
                      </a:pPr>
                      <a:r>
                        <a:rPr lang="en-US" sz="1400">
                          <a:solidFill>
                            <a:srgbClr val="000000"/>
                          </a:solidFill>
                          <a:latin typeface="Canva Sans Bold"/>
                        </a:rPr>
                        <a:t>Pear and Cocoa Upside Down Cake</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a:latin typeface="Century Gothic" panose="020B0502020202020204" pitchFamily="34" charset="0"/>
                        </a:rPr>
                        <a:t>A Homemade Chocolate Cake made with Cocoa Powder and Tinned Pears</a:t>
                      </a:r>
                    </a:p>
                    <a:p>
                      <a:pPr marL="0" marR="0" lvl="0" indent="0" algn="l" defTabSz="914400" rtl="0" eaLnBrk="1" fontAlgn="auto" latinLnBrk="0" hangingPunct="1">
                        <a:lnSpc>
                          <a:spcPts val="1960"/>
                        </a:lnSpc>
                        <a:spcBef>
                          <a:spcPts val="0"/>
                        </a:spcBef>
                        <a:spcAft>
                          <a:spcPts val="0"/>
                        </a:spcAft>
                        <a:buClrTx/>
                        <a:buSzTx/>
                        <a:buFontTx/>
                        <a:buNone/>
                        <a:tabLst/>
                        <a:defRPr/>
                      </a:pPr>
                      <a:endParaRPr lang="en-GB" sz="1400">
                        <a:latin typeface="Century Gothic" panose="020B0502020202020204" pitchFamily="34" charset="0"/>
                      </a:endParaRP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a:latin typeface="Century Gothic" panose="020B0502020202020204" pitchFamily="34" charset="0"/>
                        </a:rPr>
                        <a:t>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gridSpan="2">
                  <a:txBody>
                    <a:bodyPr/>
                    <a:lstStyle/>
                    <a:p>
                      <a:pPr algn="l">
                        <a:lnSpc>
                          <a:spcPts val="1960"/>
                        </a:lnSpc>
                      </a:pPr>
                      <a:r>
                        <a:rPr lang="en-US" sz="1400" dirty="0">
                          <a:solidFill>
                            <a:srgbClr val="000000"/>
                          </a:solidFill>
                          <a:latin typeface="Canva Sans Bold"/>
                        </a:rPr>
                        <a:t>Cheese and Crackers </a:t>
                      </a:r>
                    </a:p>
                    <a:p>
                      <a:pPr marL="0" lvl="0" indent="0" algn="l">
                        <a:lnSpc>
                          <a:spcPts val="1960"/>
                        </a:lnSpc>
                        <a:spcBef>
                          <a:spcPct val="0"/>
                        </a:spcBef>
                      </a:pPr>
                      <a:r>
                        <a:rPr lang="en-US" sz="1400" dirty="0">
                          <a:solidFill>
                            <a:srgbClr val="000000"/>
                          </a:solidFill>
                          <a:latin typeface="Century Gothic" panose="020B0502020202020204" pitchFamily="34" charset="0"/>
                        </a:rPr>
                        <a:t>Cheddar Cheese Wedge with Cream Crackers</a:t>
                      </a:r>
                    </a:p>
                    <a:p>
                      <a:pPr marL="0" lvl="0" indent="0" algn="l">
                        <a:lnSpc>
                          <a:spcPts val="1960"/>
                        </a:lnSpc>
                        <a:spcBef>
                          <a:spcPct val="0"/>
                        </a:spcBef>
                      </a:pPr>
                      <a:r>
                        <a:rPr lang="en-US" sz="1400" dirty="0">
                          <a:solidFill>
                            <a:srgbClr val="000000"/>
                          </a:solidFill>
                          <a:latin typeface="Century Gothic" panose="020B0502020202020204" pitchFamily="34" charset="0"/>
                        </a:rPr>
                        <a:t>Strawberry Jelly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hMerge="1">
                  <a:txBody>
                    <a:bodyPr/>
                    <a:lstStyle/>
                    <a:p>
                      <a:pPr algn="l">
                        <a:lnSpc>
                          <a:spcPts val="1960"/>
                        </a:lnSpc>
                      </a:pPr>
                      <a:endParaRPr lang="en-US" sz="1400">
                        <a:solidFill>
                          <a:srgbClr val="000000"/>
                        </a:solidFill>
                        <a:latin typeface="Canva San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400">
                          <a:solidFill>
                            <a:srgbClr val="000000"/>
                          </a:solidFill>
                          <a:latin typeface="Canva Sans Bold"/>
                        </a:rPr>
                        <a:t>Fruit Medley</a:t>
                      </a:r>
                    </a:p>
                    <a:p>
                      <a:pPr algn="l">
                        <a:lnSpc>
                          <a:spcPts val="1960"/>
                        </a:lnSpc>
                      </a:pPr>
                      <a:r>
                        <a:rPr lang="en-US" sz="1400" b="0">
                          <a:solidFill>
                            <a:srgbClr val="000000"/>
                          </a:solidFill>
                          <a:latin typeface="Century Gothic" panose="020B0502020202020204" pitchFamily="34" charset="0"/>
                        </a:rPr>
                        <a:t>A selection of Pineapple, Mandarin, Peach, Apple and Orange</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Bold"/>
                        </a:rPr>
                        <a:t>Jam and Coconut Sponge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a:solidFill>
                            <a:srgbClr val="000000"/>
                          </a:solidFill>
                          <a:latin typeface="Century Gothic" panose="020B0502020202020204" pitchFamily="34" charset="0"/>
                        </a:rPr>
                        <a:t>A Homemade Light Vanilla Flavoured Sponge Topped with a Thin Layer of Strawberry Jam and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a:solidFill>
                            <a:srgbClr val="000000"/>
                          </a:solidFill>
                          <a:latin typeface="Century Gothic" panose="020B0502020202020204" pitchFamily="34" charset="0"/>
                        </a:rPr>
                        <a:t>Shavings or </a:t>
                      </a:r>
                      <a:r>
                        <a:rPr lang="en-US" sz="1400" b="1">
                          <a:solidFill>
                            <a:srgbClr val="000000"/>
                          </a:solidFill>
                          <a:latin typeface="Century Gothic" panose="020B0502020202020204" pitchFamily="34" charset="0"/>
                        </a:rPr>
                        <a:t>without </a:t>
                      </a:r>
                      <a:r>
                        <a:rPr lang="en-US" sz="1400" b="0">
                          <a:solidFill>
                            <a:srgbClr val="000000"/>
                          </a:solidFill>
                          <a:latin typeface="Century Gothic" panose="020B0502020202020204" pitchFamily="34" charset="0"/>
                        </a:rPr>
                        <a:t>Coconut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a:solidFill>
                          <a:srgbClr val="000000"/>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a:solidFill>
                          <a:srgbClr val="000000"/>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400" dirty="0" err="1">
                          <a:solidFill>
                            <a:srgbClr val="000000"/>
                          </a:solidFill>
                          <a:latin typeface="Canva Sans Bold"/>
                        </a:rPr>
                        <a:t>Oaty</a:t>
                      </a:r>
                      <a:r>
                        <a:rPr lang="en-US" sz="1400" dirty="0">
                          <a:solidFill>
                            <a:srgbClr val="000000"/>
                          </a:solidFill>
                          <a:latin typeface="Canva Sans Bold"/>
                        </a:rPr>
                        <a:t> Cookie</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400" b="0" dirty="0">
                          <a:latin typeface="Century Gothic" panose="020B0502020202020204" pitchFamily="34" charset="0"/>
                        </a:rPr>
                        <a:t>An </a:t>
                      </a:r>
                      <a:r>
                        <a:rPr lang="en-GB" sz="1400" b="0" dirty="0" err="1">
                          <a:latin typeface="Century Gothic" panose="020B0502020202020204" pitchFamily="34" charset="0"/>
                        </a:rPr>
                        <a:t>Oaty</a:t>
                      </a:r>
                      <a:r>
                        <a:rPr lang="en-GB" sz="1400" b="0" dirty="0">
                          <a:latin typeface="Century Gothic" panose="020B0502020202020204" pitchFamily="34" charset="0"/>
                        </a:rPr>
                        <a:t> Cookie made from Oats, Wholemeal Flours and Self-Raising Flour</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extLst>
                  <a:ext uri="{0D108BD9-81ED-4DB2-BD59-A6C34878D82A}">
                    <a16:rowId xmlns:a16="http://schemas.microsoft.com/office/drawing/2014/main" val="1503234578"/>
                  </a:ext>
                </a:extLst>
              </a:tr>
            </a:tbl>
          </a:graphicData>
        </a:graphic>
      </p:graphicFrame>
      <p:sp>
        <p:nvSpPr>
          <p:cNvPr id="8" name="Freeform 8"/>
          <p:cNvSpPr/>
          <p:nvPr/>
        </p:nvSpPr>
        <p:spPr>
          <a:xfrm>
            <a:off x="16218393" y="2552699"/>
            <a:ext cx="593735" cy="980435"/>
          </a:xfrm>
          <a:custGeom>
            <a:avLst/>
            <a:gdLst/>
            <a:ahLst/>
            <a:cxnLst/>
            <a:rect l="l" t="t" r="r" b="b"/>
            <a:pathLst>
              <a:path w="718061" h="963906">
                <a:moveTo>
                  <a:pt x="0" y="0"/>
                </a:moveTo>
                <a:lnTo>
                  <a:pt x="718061" y="0"/>
                </a:lnTo>
                <a:lnTo>
                  <a:pt x="718061" y="963906"/>
                </a:lnTo>
                <a:lnTo>
                  <a:pt x="0" y="963906"/>
                </a:lnTo>
                <a:lnTo>
                  <a:pt x="0" y="0"/>
                </a:lnTo>
                <a:close/>
              </a:path>
            </a:pathLst>
          </a:custGeom>
          <a:blipFill>
            <a:blip r:embed="rId2"/>
            <a:stretch>
              <a:fillRect/>
            </a:stretch>
          </a:blipFill>
        </p:spPr>
        <p:txBody>
          <a:bodyPr/>
          <a:lstStyle/>
          <a:p>
            <a:endParaRPr lang="en-GB"/>
          </a:p>
        </p:txBody>
      </p:sp>
      <p:sp>
        <p:nvSpPr>
          <p:cNvPr id="14" name="Freeform 14"/>
          <p:cNvSpPr/>
          <p:nvPr/>
        </p:nvSpPr>
        <p:spPr>
          <a:xfrm>
            <a:off x="11156838" y="3583481"/>
            <a:ext cx="593735" cy="648837"/>
          </a:xfrm>
          <a:custGeom>
            <a:avLst/>
            <a:gdLst/>
            <a:ahLst/>
            <a:cxnLst/>
            <a:rect l="l" t="t" r="r" b="b"/>
            <a:pathLst>
              <a:path w="658423" h="845272">
                <a:moveTo>
                  <a:pt x="0" y="0"/>
                </a:moveTo>
                <a:lnTo>
                  <a:pt x="658422" y="0"/>
                </a:lnTo>
                <a:lnTo>
                  <a:pt x="658422" y="845272"/>
                </a:lnTo>
                <a:lnTo>
                  <a:pt x="0" y="845272"/>
                </a:lnTo>
                <a:lnTo>
                  <a:pt x="0" y="0"/>
                </a:lnTo>
                <a:close/>
              </a:path>
            </a:pathLst>
          </a:custGeom>
          <a:blipFill>
            <a:blip r:embed="rId3"/>
            <a:stretch>
              <a:fillRect/>
            </a:stretch>
          </a:blipFill>
        </p:spPr>
        <p:txBody>
          <a:bodyPr/>
          <a:lstStyle/>
          <a:p>
            <a:endParaRPr lang="en-GB"/>
          </a:p>
        </p:txBody>
      </p:sp>
      <p:sp>
        <p:nvSpPr>
          <p:cNvPr id="66" name="Freeform 66"/>
          <p:cNvSpPr/>
          <p:nvPr/>
        </p:nvSpPr>
        <p:spPr>
          <a:xfrm>
            <a:off x="5134512" y="3501341"/>
            <a:ext cx="469409" cy="648838"/>
          </a:xfrm>
          <a:custGeom>
            <a:avLst/>
            <a:gdLst/>
            <a:ahLst/>
            <a:cxnLst/>
            <a:rect l="l" t="t" r="r" b="b"/>
            <a:pathLst>
              <a:path w="658423" h="845272">
                <a:moveTo>
                  <a:pt x="0" y="0"/>
                </a:moveTo>
                <a:lnTo>
                  <a:pt x="658423" y="0"/>
                </a:lnTo>
                <a:lnTo>
                  <a:pt x="658423" y="845272"/>
                </a:lnTo>
                <a:lnTo>
                  <a:pt x="0" y="845272"/>
                </a:lnTo>
                <a:lnTo>
                  <a:pt x="0" y="0"/>
                </a:lnTo>
                <a:close/>
              </a:path>
            </a:pathLst>
          </a:custGeom>
          <a:blipFill>
            <a:blip r:embed="rId3"/>
            <a:stretch>
              <a:fillRect/>
            </a:stretch>
          </a:blipFill>
        </p:spPr>
        <p:txBody>
          <a:bodyPr/>
          <a:lstStyle/>
          <a:p>
            <a:endParaRPr lang="en-GB"/>
          </a:p>
        </p:txBody>
      </p:sp>
      <p:sp>
        <p:nvSpPr>
          <p:cNvPr id="79" name="TextBox 79"/>
          <p:cNvSpPr txBox="1"/>
          <p:nvPr/>
        </p:nvSpPr>
        <p:spPr>
          <a:xfrm>
            <a:off x="6735810" y="75151"/>
            <a:ext cx="5379990"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rgbClr val="DDB666"/>
                </a:solidFill>
                <a:latin typeface="Barlow Condensed Bold"/>
              </a:rPr>
              <a:t>WEEK THREE</a:t>
            </a:r>
          </a:p>
        </p:txBody>
      </p:sp>
      <p:pic>
        <p:nvPicPr>
          <p:cNvPr id="3" name="Picture 2" descr="A white text on a black background&#10;&#10;Description automatically generated">
            <a:extLst>
              <a:ext uri="{FF2B5EF4-FFF2-40B4-BE49-F238E27FC236}">
                <a16:creationId xmlns:a16="http://schemas.microsoft.com/office/drawing/2014/main" id="{0C9756C6-9645-220B-BCE2-E7321286C9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839142" y="202569"/>
            <a:ext cx="2072267" cy="903028"/>
          </a:xfrm>
          <a:prstGeom prst="rect">
            <a:avLst/>
          </a:prstGeom>
        </p:spPr>
      </p:pic>
      <p:grpSp>
        <p:nvGrpSpPr>
          <p:cNvPr id="24" name="Group 24">
            <a:extLst>
              <a:ext uri="{FF2B5EF4-FFF2-40B4-BE49-F238E27FC236}">
                <a16:creationId xmlns:a16="http://schemas.microsoft.com/office/drawing/2014/main" id="{03D2B21F-DC27-DF49-6A59-FF16E3601166}"/>
              </a:ext>
            </a:extLst>
          </p:cNvPr>
          <p:cNvGrpSpPr/>
          <p:nvPr/>
        </p:nvGrpSpPr>
        <p:grpSpPr>
          <a:xfrm>
            <a:off x="3823072" y="3563809"/>
            <a:ext cx="849460" cy="788900"/>
            <a:chOff x="0" y="0"/>
            <a:chExt cx="1132614" cy="1051866"/>
          </a:xfrm>
        </p:grpSpPr>
        <p:grpSp>
          <p:nvGrpSpPr>
            <p:cNvPr id="25" name="Group 25">
              <a:extLst>
                <a:ext uri="{FF2B5EF4-FFF2-40B4-BE49-F238E27FC236}">
                  <a16:creationId xmlns:a16="http://schemas.microsoft.com/office/drawing/2014/main" id="{44F505FD-1E82-B32B-9AC6-C599A1F02B15}"/>
                </a:ext>
              </a:extLst>
            </p:cNvPr>
            <p:cNvGrpSpPr/>
            <p:nvPr/>
          </p:nvGrpSpPr>
          <p:grpSpPr>
            <a:xfrm>
              <a:off x="0" y="43144"/>
              <a:ext cx="1008722" cy="1008722"/>
              <a:chOff x="0" y="0"/>
              <a:chExt cx="812800" cy="812800"/>
            </a:xfrm>
          </p:grpSpPr>
          <p:sp>
            <p:nvSpPr>
              <p:cNvPr id="29" name="Freeform 26">
                <a:extLst>
                  <a:ext uri="{FF2B5EF4-FFF2-40B4-BE49-F238E27FC236}">
                    <a16:creationId xmlns:a16="http://schemas.microsoft.com/office/drawing/2014/main" id="{0005F8A5-6348-7A1F-4582-2D7A29DEC67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30" name="TextBox 27">
                <a:extLst>
                  <a:ext uri="{FF2B5EF4-FFF2-40B4-BE49-F238E27FC236}">
                    <a16:creationId xmlns:a16="http://schemas.microsoft.com/office/drawing/2014/main" id="{E96183AF-79B2-13ED-FCB5-0862015F308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6" name="Freeform 28">
              <a:extLst>
                <a:ext uri="{FF2B5EF4-FFF2-40B4-BE49-F238E27FC236}">
                  <a16:creationId xmlns:a16="http://schemas.microsoft.com/office/drawing/2014/main" id="{C24FEFE8-A7C4-76B2-4C09-6D327DAA2DD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7" name="TextBox 29">
              <a:extLst>
                <a:ext uri="{FF2B5EF4-FFF2-40B4-BE49-F238E27FC236}">
                  <a16:creationId xmlns:a16="http://schemas.microsoft.com/office/drawing/2014/main" id="{AECFE57D-0842-DA35-D7A7-7BCB5FFB8F3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8" name="TextBox 30">
              <a:extLst>
                <a:ext uri="{FF2B5EF4-FFF2-40B4-BE49-F238E27FC236}">
                  <a16:creationId xmlns:a16="http://schemas.microsoft.com/office/drawing/2014/main" id="{8E904CCB-D2AB-2DAC-E966-03F63D8EED3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75" name="Group 24">
            <a:extLst>
              <a:ext uri="{FF2B5EF4-FFF2-40B4-BE49-F238E27FC236}">
                <a16:creationId xmlns:a16="http://schemas.microsoft.com/office/drawing/2014/main" id="{0B31FA69-EC1F-E882-7856-8734176D80B4}"/>
              </a:ext>
            </a:extLst>
          </p:cNvPr>
          <p:cNvGrpSpPr/>
          <p:nvPr/>
        </p:nvGrpSpPr>
        <p:grpSpPr>
          <a:xfrm>
            <a:off x="3788092" y="5443921"/>
            <a:ext cx="849460" cy="788900"/>
            <a:chOff x="0" y="0"/>
            <a:chExt cx="1132614" cy="1051866"/>
          </a:xfrm>
        </p:grpSpPr>
        <p:grpSp>
          <p:nvGrpSpPr>
            <p:cNvPr id="76" name="Group 25">
              <a:extLst>
                <a:ext uri="{FF2B5EF4-FFF2-40B4-BE49-F238E27FC236}">
                  <a16:creationId xmlns:a16="http://schemas.microsoft.com/office/drawing/2014/main" id="{C1C4E79D-7EB6-2D38-44D6-B1D5BEBB4B53}"/>
                </a:ext>
              </a:extLst>
            </p:cNvPr>
            <p:cNvGrpSpPr/>
            <p:nvPr/>
          </p:nvGrpSpPr>
          <p:grpSpPr>
            <a:xfrm>
              <a:off x="0" y="43144"/>
              <a:ext cx="1008722" cy="1008722"/>
              <a:chOff x="0" y="0"/>
              <a:chExt cx="812800" cy="812800"/>
            </a:xfrm>
          </p:grpSpPr>
          <p:sp>
            <p:nvSpPr>
              <p:cNvPr id="81" name="Freeform 26">
                <a:extLst>
                  <a:ext uri="{FF2B5EF4-FFF2-40B4-BE49-F238E27FC236}">
                    <a16:creationId xmlns:a16="http://schemas.microsoft.com/office/drawing/2014/main" id="{04281B95-DEBF-BE60-D883-1F9DD3CEFF6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82" name="TextBox 27">
                <a:extLst>
                  <a:ext uri="{FF2B5EF4-FFF2-40B4-BE49-F238E27FC236}">
                    <a16:creationId xmlns:a16="http://schemas.microsoft.com/office/drawing/2014/main" id="{C2A91F65-0358-CBDF-4A29-295CC3AA00F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77" name="Freeform 28">
              <a:extLst>
                <a:ext uri="{FF2B5EF4-FFF2-40B4-BE49-F238E27FC236}">
                  <a16:creationId xmlns:a16="http://schemas.microsoft.com/office/drawing/2014/main" id="{7DC2FFB9-E1CF-ECE2-AC63-19BFE1341D74}"/>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8" name="TextBox 29">
              <a:extLst>
                <a:ext uri="{FF2B5EF4-FFF2-40B4-BE49-F238E27FC236}">
                  <a16:creationId xmlns:a16="http://schemas.microsoft.com/office/drawing/2014/main" id="{6AA1D8F9-0036-C4E7-CEC2-8B871BD95AFE}"/>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80" name="TextBox 30">
              <a:extLst>
                <a:ext uri="{FF2B5EF4-FFF2-40B4-BE49-F238E27FC236}">
                  <a16:creationId xmlns:a16="http://schemas.microsoft.com/office/drawing/2014/main" id="{48867E12-1895-33F5-BD1A-9110BB6CA087}"/>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84" name="Group 39">
            <a:extLst>
              <a:ext uri="{FF2B5EF4-FFF2-40B4-BE49-F238E27FC236}">
                <a16:creationId xmlns:a16="http://schemas.microsoft.com/office/drawing/2014/main" id="{563F58C3-2493-5DF0-D8B0-343C33F7AF34}"/>
              </a:ext>
            </a:extLst>
          </p:cNvPr>
          <p:cNvGrpSpPr/>
          <p:nvPr/>
        </p:nvGrpSpPr>
        <p:grpSpPr>
          <a:xfrm>
            <a:off x="9107642" y="5598387"/>
            <a:ext cx="839876" cy="634434"/>
            <a:chOff x="0" y="0"/>
            <a:chExt cx="1119835" cy="845912"/>
          </a:xfrm>
        </p:grpSpPr>
        <p:grpSp>
          <p:nvGrpSpPr>
            <p:cNvPr id="85" name="Group 40">
              <a:extLst>
                <a:ext uri="{FF2B5EF4-FFF2-40B4-BE49-F238E27FC236}">
                  <a16:creationId xmlns:a16="http://schemas.microsoft.com/office/drawing/2014/main" id="{70BCBC30-77D7-5A78-207E-77E21122F215}"/>
                </a:ext>
              </a:extLst>
            </p:cNvPr>
            <p:cNvGrpSpPr/>
            <p:nvPr/>
          </p:nvGrpSpPr>
          <p:grpSpPr>
            <a:xfrm>
              <a:off x="0" y="409949"/>
              <a:ext cx="1119835" cy="435963"/>
              <a:chOff x="0" y="0"/>
              <a:chExt cx="831609" cy="323754"/>
            </a:xfrm>
          </p:grpSpPr>
          <p:sp>
            <p:nvSpPr>
              <p:cNvPr id="88" name="Freeform 41">
                <a:extLst>
                  <a:ext uri="{FF2B5EF4-FFF2-40B4-BE49-F238E27FC236}">
                    <a16:creationId xmlns:a16="http://schemas.microsoft.com/office/drawing/2014/main" id="{AAE8F111-071C-8E5A-6DBD-5C40A111AED7}"/>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89" name="TextBox 42">
                <a:extLst>
                  <a:ext uri="{FF2B5EF4-FFF2-40B4-BE49-F238E27FC236}">
                    <a16:creationId xmlns:a16="http://schemas.microsoft.com/office/drawing/2014/main" id="{30BD5898-9028-BEFA-87B8-F81ACC17ACB1}"/>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86" name="TextBox 43">
              <a:extLst>
                <a:ext uri="{FF2B5EF4-FFF2-40B4-BE49-F238E27FC236}">
                  <a16:creationId xmlns:a16="http://schemas.microsoft.com/office/drawing/2014/main" id="{120C9DE4-CD37-3C4A-C2CE-2A3228D3A0B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dirty="0">
                  <a:solidFill>
                    <a:srgbClr val="F2FBF4"/>
                  </a:solidFill>
                  <a:latin typeface="TAN Nimbus"/>
                </a:rPr>
                <a:t>vegan</a:t>
              </a:r>
            </a:p>
          </p:txBody>
        </p:sp>
        <p:sp>
          <p:nvSpPr>
            <p:cNvPr id="87" name="Freeform 44">
              <a:extLst>
                <a:ext uri="{FF2B5EF4-FFF2-40B4-BE49-F238E27FC236}">
                  <a16:creationId xmlns:a16="http://schemas.microsoft.com/office/drawing/2014/main" id="{FD3185BC-AFAB-00E9-0B03-177D307980F4}"/>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grpSp>
        <p:nvGrpSpPr>
          <p:cNvPr id="106" name="Group 94">
            <a:extLst>
              <a:ext uri="{FF2B5EF4-FFF2-40B4-BE49-F238E27FC236}">
                <a16:creationId xmlns:a16="http://schemas.microsoft.com/office/drawing/2014/main" id="{A1B17A56-182A-9096-3010-DDB46D3D00B4}"/>
              </a:ext>
            </a:extLst>
          </p:cNvPr>
          <p:cNvGrpSpPr/>
          <p:nvPr/>
        </p:nvGrpSpPr>
        <p:grpSpPr>
          <a:xfrm>
            <a:off x="2133600" y="9018438"/>
            <a:ext cx="693343" cy="544662"/>
            <a:chOff x="0" y="0"/>
            <a:chExt cx="924458" cy="726216"/>
          </a:xfrm>
        </p:grpSpPr>
        <p:sp>
          <p:nvSpPr>
            <p:cNvPr id="107" name="Freeform 95">
              <a:extLst>
                <a:ext uri="{FF2B5EF4-FFF2-40B4-BE49-F238E27FC236}">
                  <a16:creationId xmlns:a16="http://schemas.microsoft.com/office/drawing/2014/main" id="{0A04B3B8-193D-CBA5-CFFB-2F947ED28888}"/>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08" name="TextBox 96">
              <a:extLst>
                <a:ext uri="{FF2B5EF4-FFF2-40B4-BE49-F238E27FC236}">
                  <a16:creationId xmlns:a16="http://schemas.microsoft.com/office/drawing/2014/main" id="{1A4B1F9C-48D0-6C5C-34F3-F53426A24E24}"/>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09" name="TextBox 97">
              <a:extLst>
                <a:ext uri="{FF2B5EF4-FFF2-40B4-BE49-F238E27FC236}">
                  <a16:creationId xmlns:a16="http://schemas.microsoft.com/office/drawing/2014/main" id="{DD2FA266-F5C5-81C4-B9E7-0AEDC804F014}"/>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17" name="Group 24">
            <a:extLst>
              <a:ext uri="{FF2B5EF4-FFF2-40B4-BE49-F238E27FC236}">
                <a16:creationId xmlns:a16="http://schemas.microsoft.com/office/drawing/2014/main" id="{3EA34F89-8BFA-6128-F4D1-F712CDF44EEA}"/>
              </a:ext>
            </a:extLst>
          </p:cNvPr>
          <p:cNvGrpSpPr/>
          <p:nvPr/>
        </p:nvGrpSpPr>
        <p:grpSpPr>
          <a:xfrm>
            <a:off x="3505200" y="8801100"/>
            <a:ext cx="849460" cy="756542"/>
            <a:chOff x="0" y="43144"/>
            <a:chExt cx="1132614" cy="1008722"/>
          </a:xfrm>
        </p:grpSpPr>
        <p:grpSp>
          <p:nvGrpSpPr>
            <p:cNvPr id="118" name="Group 25">
              <a:extLst>
                <a:ext uri="{FF2B5EF4-FFF2-40B4-BE49-F238E27FC236}">
                  <a16:creationId xmlns:a16="http://schemas.microsoft.com/office/drawing/2014/main" id="{85EF473D-49C3-5057-E3DA-F075AD919667}"/>
                </a:ext>
              </a:extLst>
            </p:cNvPr>
            <p:cNvGrpSpPr/>
            <p:nvPr/>
          </p:nvGrpSpPr>
          <p:grpSpPr>
            <a:xfrm>
              <a:off x="0" y="43144"/>
              <a:ext cx="1008722" cy="1008722"/>
              <a:chOff x="0" y="0"/>
              <a:chExt cx="812800" cy="812800"/>
            </a:xfrm>
          </p:grpSpPr>
          <p:sp>
            <p:nvSpPr>
              <p:cNvPr id="122" name="Freeform 26">
                <a:extLst>
                  <a:ext uri="{FF2B5EF4-FFF2-40B4-BE49-F238E27FC236}">
                    <a16:creationId xmlns:a16="http://schemas.microsoft.com/office/drawing/2014/main" id="{421ADBAA-23C9-ECA5-8178-BCFA9CF3481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23" name="TextBox 27">
                <a:extLst>
                  <a:ext uri="{FF2B5EF4-FFF2-40B4-BE49-F238E27FC236}">
                    <a16:creationId xmlns:a16="http://schemas.microsoft.com/office/drawing/2014/main" id="{7CEAAFDA-D545-0826-E25E-35F421AE7F6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19" name="Freeform 28">
              <a:extLst>
                <a:ext uri="{FF2B5EF4-FFF2-40B4-BE49-F238E27FC236}">
                  <a16:creationId xmlns:a16="http://schemas.microsoft.com/office/drawing/2014/main" id="{2A1B4AC9-6C1A-4A1E-CDF6-44C925C1511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20" name="TextBox 29">
              <a:extLst>
                <a:ext uri="{FF2B5EF4-FFF2-40B4-BE49-F238E27FC236}">
                  <a16:creationId xmlns:a16="http://schemas.microsoft.com/office/drawing/2014/main" id="{43CC5BAF-2ECE-51D1-DA89-38D4D75A23E6}"/>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21" name="TextBox 30">
              <a:extLst>
                <a:ext uri="{FF2B5EF4-FFF2-40B4-BE49-F238E27FC236}">
                  <a16:creationId xmlns:a16="http://schemas.microsoft.com/office/drawing/2014/main" id="{4B98970B-1627-AAD0-1F15-B9A21769945E}"/>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145" name="Freeform 66">
            <a:extLst>
              <a:ext uri="{FF2B5EF4-FFF2-40B4-BE49-F238E27FC236}">
                <a16:creationId xmlns:a16="http://schemas.microsoft.com/office/drawing/2014/main" id="{78C5371A-DDD5-B7EF-CE3A-4CBB66865362}"/>
              </a:ext>
            </a:extLst>
          </p:cNvPr>
          <p:cNvSpPr/>
          <p:nvPr/>
        </p:nvSpPr>
        <p:spPr>
          <a:xfrm>
            <a:off x="10288109" y="2552699"/>
            <a:ext cx="593735" cy="648837"/>
          </a:xfrm>
          <a:custGeom>
            <a:avLst/>
            <a:gdLst/>
            <a:ahLst/>
            <a:cxnLst/>
            <a:rect l="l" t="t" r="r" b="b"/>
            <a:pathLst>
              <a:path w="658423" h="845272">
                <a:moveTo>
                  <a:pt x="0" y="0"/>
                </a:moveTo>
                <a:lnTo>
                  <a:pt x="658423" y="0"/>
                </a:lnTo>
                <a:lnTo>
                  <a:pt x="658423" y="845272"/>
                </a:lnTo>
                <a:lnTo>
                  <a:pt x="0" y="845272"/>
                </a:lnTo>
                <a:lnTo>
                  <a:pt x="0" y="0"/>
                </a:lnTo>
                <a:close/>
              </a:path>
            </a:pathLst>
          </a:custGeom>
          <a:blipFill>
            <a:blip r:embed="rId3"/>
            <a:stretch>
              <a:fillRect/>
            </a:stretch>
          </a:blipFill>
        </p:spPr>
        <p:txBody>
          <a:bodyPr/>
          <a:lstStyle/>
          <a:p>
            <a:endParaRPr lang="en-GB"/>
          </a:p>
        </p:txBody>
      </p:sp>
      <p:grpSp>
        <p:nvGrpSpPr>
          <p:cNvPr id="146" name="Group 24">
            <a:extLst>
              <a:ext uri="{FF2B5EF4-FFF2-40B4-BE49-F238E27FC236}">
                <a16:creationId xmlns:a16="http://schemas.microsoft.com/office/drawing/2014/main" id="{5A6F1A2C-481D-5A1D-C70A-AB17B512138D}"/>
              </a:ext>
            </a:extLst>
          </p:cNvPr>
          <p:cNvGrpSpPr/>
          <p:nvPr/>
        </p:nvGrpSpPr>
        <p:grpSpPr>
          <a:xfrm>
            <a:off x="9801337" y="3330326"/>
            <a:ext cx="866340" cy="756542"/>
            <a:chOff x="0" y="43144"/>
            <a:chExt cx="1155121" cy="1008722"/>
          </a:xfrm>
        </p:grpSpPr>
        <p:grpSp>
          <p:nvGrpSpPr>
            <p:cNvPr id="147" name="Group 25">
              <a:extLst>
                <a:ext uri="{FF2B5EF4-FFF2-40B4-BE49-F238E27FC236}">
                  <a16:creationId xmlns:a16="http://schemas.microsoft.com/office/drawing/2014/main" id="{5F0B9CBB-13DF-B80D-A191-0467472A1AA4}"/>
                </a:ext>
              </a:extLst>
            </p:cNvPr>
            <p:cNvGrpSpPr/>
            <p:nvPr/>
          </p:nvGrpSpPr>
          <p:grpSpPr>
            <a:xfrm>
              <a:off x="0" y="43144"/>
              <a:ext cx="1008722" cy="1008722"/>
              <a:chOff x="0" y="0"/>
              <a:chExt cx="812800" cy="812800"/>
            </a:xfrm>
          </p:grpSpPr>
          <p:sp>
            <p:nvSpPr>
              <p:cNvPr id="151" name="Freeform 26">
                <a:extLst>
                  <a:ext uri="{FF2B5EF4-FFF2-40B4-BE49-F238E27FC236}">
                    <a16:creationId xmlns:a16="http://schemas.microsoft.com/office/drawing/2014/main" id="{9D342AB3-CB49-CC41-9475-B1DFCB7C239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94" name="TextBox 27">
                <a:extLst>
                  <a:ext uri="{FF2B5EF4-FFF2-40B4-BE49-F238E27FC236}">
                    <a16:creationId xmlns:a16="http://schemas.microsoft.com/office/drawing/2014/main" id="{95964CBF-EDEA-1288-95A3-A36C525386C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48" name="Freeform 28">
              <a:extLst>
                <a:ext uri="{FF2B5EF4-FFF2-40B4-BE49-F238E27FC236}">
                  <a16:creationId xmlns:a16="http://schemas.microsoft.com/office/drawing/2014/main" id="{171647C4-9572-91A9-6577-9B9F80CF833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49" name="TextBox 29">
              <a:extLst>
                <a:ext uri="{FF2B5EF4-FFF2-40B4-BE49-F238E27FC236}">
                  <a16:creationId xmlns:a16="http://schemas.microsoft.com/office/drawing/2014/main" id="{EC52BE43-6822-4ECA-04B4-76E615F3FDCC}"/>
                </a:ext>
              </a:extLst>
            </p:cNvPr>
            <p:cNvSpPr txBox="1"/>
            <p:nvPr/>
          </p:nvSpPr>
          <p:spPr>
            <a:xfrm>
              <a:off x="56664" y="362093"/>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50" name="TextBox 30">
              <a:extLst>
                <a:ext uri="{FF2B5EF4-FFF2-40B4-BE49-F238E27FC236}">
                  <a16:creationId xmlns:a16="http://schemas.microsoft.com/office/drawing/2014/main" id="{7973B004-978B-3456-306F-91BA1BF22D8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45" name="Freeform 93">
            <a:extLst>
              <a:ext uri="{FF2B5EF4-FFF2-40B4-BE49-F238E27FC236}">
                <a16:creationId xmlns:a16="http://schemas.microsoft.com/office/drawing/2014/main" id="{35B176F3-BCD1-437E-05B4-190241D138EE}"/>
              </a:ext>
            </a:extLst>
          </p:cNvPr>
          <p:cNvSpPr/>
          <p:nvPr/>
        </p:nvSpPr>
        <p:spPr>
          <a:xfrm>
            <a:off x="2895600" y="8953500"/>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grpSp>
        <p:nvGrpSpPr>
          <p:cNvPr id="246" name="Group 94">
            <a:extLst>
              <a:ext uri="{FF2B5EF4-FFF2-40B4-BE49-F238E27FC236}">
                <a16:creationId xmlns:a16="http://schemas.microsoft.com/office/drawing/2014/main" id="{6DCBD63B-3E30-DF5A-4676-692CA0AC9719}"/>
              </a:ext>
            </a:extLst>
          </p:cNvPr>
          <p:cNvGrpSpPr/>
          <p:nvPr/>
        </p:nvGrpSpPr>
        <p:grpSpPr>
          <a:xfrm>
            <a:off x="6629400" y="8942238"/>
            <a:ext cx="693343" cy="544662"/>
            <a:chOff x="0" y="0"/>
            <a:chExt cx="924458" cy="726216"/>
          </a:xfrm>
        </p:grpSpPr>
        <p:sp>
          <p:nvSpPr>
            <p:cNvPr id="247" name="Freeform 95">
              <a:extLst>
                <a:ext uri="{FF2B5EF4-FFF2-40B4-BE49-F238E27FC236}">
                  <a16:creationId xmlns:a16="http://schemas.microsoft.com/office/drawing/2014/main" id="{F33CE872-44B2-1BB9-5D97-6FE8BB833DD4}"/>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248" name="TextBox 96">
              <a:extLst>
                <a:ext uri="{FF2B5EF4-FFF2-40B4-BE49-F238E27FC236}">
                  <a16:creationId xmlns:a16="http://schemas.microsoft.com/office/drawing/2014/main" id="{C00C468A-7E31-8F45-CC6F-FFD094F22F4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49" name="TextBox 97">
              <a:extLst>
                <a:ext uri="{FF2B5EF4-FFF2-40B4-BE49-F238E27FC236}">
                  <a16:creationId xmlns:a16="http://schemas.microsoft.com/office/drawing/2014/main" id="{3EBF3369-EC01-7EC6-7E90-F7FA8C536EC2}"/>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250" name="Freeform 93">
            <a:extLst>
              <a:ext uri="{FF2B5EF4-FFF2-40B4-BE49-F238E27FC236}">
                <a16:creationId xmlns:a16="http://schemas.microsoft.com/office/drawing/2014/main" id="{BD6D6990-24AD-5B71-0DDE-3A22F970B6C7}"/>
              </a:ext>
            </a:extLst>
          </p:cNvPr>
          <p:cNvSpPr/>
          <p:nvPr/>
        </p:nvSpPr>
        <p:spPr>
          <a:xfrm>
            <a:off x="8535205" y="8958144"/>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grpSp>
        <p:nvGrpSpPr>
          <p:cNvPr id="251" name="Group 94">
            <a:extLst>
              <a:ext uri="{FF2B5EF4-FFF2-40B4-BE49-F238E27FC236}">
                <a16:creationId xmlns:a16="http://schemas.microsoft.com/office/drawing/2014/main" id="{F923A085-4C73-5077-FA24-33FFCC481A41}"/>
              </a:ext>
            </a:extLst>
          </p:cNvPr>
          <p:cNvGrpSpPr/>
          <p:nvPr/>
        </p:nvGrpSpPr>
        <p:grpSpPr>
          <a:xfrm>
            <a:off x="9090961" y="8994762"/>
            <a:ext cx="693343" cy="544662"/>
            <a:chOff x="0" y="0"/>
            <a:chExt cx="924458" cy="726216"/>
          </a:xfrm>
        </p:grpSpPr>
        <p:sp>
          <p:nvSpPr>
            <p:cNvPr id="252" name="Freeform 95">
              <a:extLst>
                <a:ext uri="{FF2B5EF4-FFF2-40B4-BE49-F238E27FC236}">
                  <a16:creationId xmlns:a16="http://schemas.microsoft.com/office/drawing/2014/main" id="{3E9E4AA4-35EB-5D4B-41A2-746BCDCF338D}"/>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253" name="TextBox 96">
              <a:extLst>
                <a:ext uri="{FF2B5EF4-FFF2-40B4-BE49-F238E27FC236}">
                  <a16:creationId xmlns:a16="http://schemas.microsoft.com/office/drawing/2014/main" id="{CC1AB534-728A-5DE0-EE72-ABCF447DFE77}"/>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54" name="TextBox 97">
              <a:extLst>
                <a:ext uri="{FF2B5EF4-FFF2-40B4-BE49-F238E27FC236}">
                  <a16:creationId xmlns:a16="http://schemas.microsoft.com/office/drawing/2014/main" id="{09095EBF-9556-BAF5-0E3B-D4B08FA6D3B1}"/>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255" name="Group 24">
            <a:extLst>
              <a:ext uri="{FF2B5EF4-FFF2-40B4-BE49-F238E27FC236}">
                <a16:creationId xmlns:a16="http://schemas.microsoft.com/office/drawing/2014/main" id="{2F95E1A5-DD5B-67AB-E0C5-23EE3907645F}"/>
              </a:ext>
            </a:extLst>
          </p:cNvPr>
          <p:cNvGrpSpPr/>
          <p:nvPr/>
        </p:nvGrpSpPr>
        <p:grpSpPr>
          <a:xfrm>
            <a:off x="9894740" y="8774200"/>
            <a:ext cx="849460" cy="788900"/>
            <a:chOff x="0" y="0"/>
            <a:chExt cx="1132614" cy="1051866"/>
          </a:xfrm>
        </p:grpSpPr>
        <p:grpSp>
          <p:nvGrpSpPr>
            <p:cNvPr id="256" name="Group 25">
              <a:extLst>
                <a:ext uri="{FF2B5EF4-FFF2-40B4-BE49-F238E27FC236}">
                  <a16:creationId xmlns:a16="http://schemas.microsoft.com/office/drawing/2014/main" id="{CBA82660-D8C2-1B4D-B109-633803708424}"/>
                </a:ext>
              </a:extLst>
            </p:cNvPr>
            <p:cNvGrpSpPr/>
            <p:nvPr/>
          </p:nvGrpSpPr>
          <p:grpSpPr>
            <a:xfrm>
              <a:off x="0" y="43144"/>
              <a:ext cx="1008722" cy="1008722"/>
              <a:chOff x="0" y="0"/>
              <a:chExt cx="812800" cy="812800"/>
            </a:xfrm>
          </p:grpSpPr>
          <p:sp>
            <p:nvSpPr>
              <p:cNvPr id="260" name="Freeform 26">
                <a:extLst>
                  <a:ext uri="{FF2B5EF4-FFF2-40B4-BE49-F238E27FC236}">
                    <a16:creationId xmlns:a16="http://schemas.microsoft.com/office/drawing/2014/main" id="{545EC7B6-2673-1C93-233F-4000CEC7DFC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61" name="TextBox 27">
                <a:extLst>
                  <a:ext uri="{FF2B5EF4-FFF2-40B4-BE49-F238E27FC236}">
                    <a16:creationId xmlns:a16="http://schemas.microsoft.com/office/drawing/2014/main" id="{5901F3AC-BCE8-CF96-1D07-D872F6D2812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57" name="Freeform 28">
              <a:extLst>
                <a:ext uri="{FF2B5EF4-FFF2-40B4-BE49-F238E27FC236}">
                  <a16:creationId xmlns:a16="http://schemas.microsoft.com/office/drawing/2014/main" id="{F3D0A978-FC59-4DED-786F-DCE2B50C6BF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58" name="TextBox 29">
              <a:extLst>
                <a:ext uri="{FF2B5EF4-FFF2-40B4-BE49-F238E27FC236}">
                  <a16:creationId xmlns:a16="http://schemas.microsoft.com/office/drawing/2014/main" id="{DAD91EE5-ED11-0A08-D1FC-407DCB0EADD6}"/>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59" name="TextBox 30">
              <a:extLst>
                <a:ext uri="{FF2B5EF4-FFF2-40B4-BE49-F238E27FC236}">
                  <a16:creationId xmlns:a16="http://schemas.microsoft.com/office/drawing/2014/main" id="{8964B9CD-8A09-20CA-1953-BC313B079F38}"/>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62" name="Group 24">
            <a:extLst>
              <a:ext uri="{FF2B5EF4-FFF2-40B4-BE49-F238E27FC236}">
                <a16:creationId xmlns:a16="http://schemas.microsoft.com/office/drawing/2014/main" id="{73B63375-6177-644A-6D48-8D818E4C363C}"/>
              </a:ext>
            </a:extLst>
          </p:cNvPr>
          <p:cNvGrpSpPr/>
          <p:nvPr/>
        </p:nvGrpSpPr>
        <p:grpSpPr>
          <a:xfrm>
            <a:off x="13018940" y="8774200"/>
            <a:ext cx="849460" cy="788900"/>
            <a:chOff x="0" y="0"/>
            <a:chExt cx="1132614" cy="1051866"/>
          </a:xfrm>
        </p:grpSpPr>
        <p:grpSp>
          <p:nvGrpSpPr>
            <p:cNvPr id="263" name="Group 25">
              <a:extLst>
                <a:ext uri="{FF2B5EF4-FFF2-40B4-BE49-F238E27FC236}">
                  <a16:creationId xmlns:a16="http://schemas.microsoft.com/office/drawing/2014/main" id="{545B5E6E-2CBF-3D03-DAF0-4A87B124712B}"/>
                </a:ext>
              </a:extLst>
            </p:cNvPr>
            <p:cNvGrpSpPr/>
            <p:nvPr/>
          </p:nvGrpSpPr>
          <p:grpSpPr>
            <a:xfrm>
              <a:off x="0" y="43144"/>
              <a:ext cx="1008722" cy="1008722"/>
              <a:chOff x="0" y="0"/>
              <a:chExt cx="812800" cy="812800"/>
            </a:xfrm>
          </p:grpSpPr>
          <p:sp>
            <p:nvSpPr>
              <p:cNvPr id="267" name="Freeform 26">
                <a:extLst>
                  <a:ext uri="{FF2B5EF4-FFF2-40B4-BE49-F238E27FC236}">
                    <a16:creationId xmlns:a16="http://schemas.microsoft.com/office/drawing/2014/main" id="{D5B70B6D-E816-096A-AED6-D3D03D767F2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68" name="TextBox 27">
                <a:extLst>
                  <a:ext uri="{FF2B5EF4-FFF2-40B4-BE49-F238E27FC236}">
                    <a16:creationId xmlns:a16="http://schemas.microsoft.com/office/drawing/2014/main" id="{49FAFD25-C8B1-D6D0-C0B0-96B858690AD6}"/>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64" name="Freeform 28">
              <a:extLst>
                <a:ext uri="{FF2B5EF4-FFF2-40B4-BE49-F238E27FC236}">
                  <a16:creationId xmlns:a16="http://schemas.microsoft.com/office/drawing/2014/main" id="{20C52F5E-05CA-518A-B0A4-F729CDA32E14}"/>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65" name="TextBox 29">
              <a:extLst>
                <a:ext uri="{FF2B5EF4-FFF2-40B4-BE49-F238E27FC236}">
                  <a16:creationId xmlns:a16="http://schemas.microsoft.com/office/drawing/2014/main" id="{2237CBE0-CD99-B653-ADE5-40CE9811D24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66" name="TextBox 30">
              <a:extLst>
                <a:ext uri="{FF2B5EF4-FFF2-40B4-BE49-F238E27FC236}">
                  <a16:creationId xmlns:a16="http://schemas.microsoft.com/office/drawing/2014/main" id="{8FAA0EAE-3FF6-623A-EB84-DAFD1ED77D6C}"/>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69" name="Group 94">
            <a:extLst>
              <a:ext uri="{FF2B5EF4-FFF2-40B4-BE49-F238E27FC236}">
                <a16:creationId xmlns:a16="http://schemas.microsoft.com/office/drawing/2014/main" id="{6EBCB313-E972-5E9F-CA09-34F1D1F4DC45}"/>
              </a:ext>
            </a:extLst>
          </p:cNvPr>
          <p:cNvGrpSpPr/>
          <p:nvPr/>
        </p:nvGrpSpPr>
        <p:grpSpPr>
          <a:xfrm>
            <a:off x="15357357" y="8999207"/>
            <a:ext cx="693343" cy="544662"/>
            <a:chOff x="0" y="0"/>
            <a:chExt cx="924458" cy="726216"/>
          </a:xfrm>
        </p:grpSpPr>
        <p:sp>
          <p:nvSpPr>
            <p:cNvPr id="270" name="Freeform 95">
              <a:extLst>
                <a:ext uri="{FF2B5EF4-FFF2-40B4-BE49-F238E27FC236}">
                  <a16:creationId xmlns:a16="http://schemas.microsoft.com/office/drawing/2014/main" id="{D9AC8970-3CC0-8AA6-8358-6CEB8CAE226B}"/>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271" name="TextBox 96">
              <a:extLst>
                <a:ext uri="{FF2B5EF4-FFF2-40B4-BE49-F238E27FC236}">
                  <a16:creationId xmlns:a16="http://schemas.microsoft.com/office/drawing/2014/main" id="{67D636F9-E65B-8D82-4838-B171E58DBC8D}"/>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72" name="TextBox 97">
              <a:extLst>
                <a:ext uri="{FF2B5EF4-FFF2-40B4-BE49-F238E27FC236}">
                  <a16:creationId xmlns:a16="http://schemas.microsoft.com/office/drawing/2014/main" id="{59623168-A6C0-DB9A-B7DD-0CD42681ED45}"/>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273" name="Group 24">
            <a:extLst>
              <a:ext uri="{FF2B5EF4-FFF2-40B4-BE49-F238E27FC236}">
                <a16:creationId xmlns:a16="http://schemas.microsoft.com/office/drawing/2014/main" id="{8006F207-F168-E92E-0E58-E59EC6AD629B}"/>
              </a:ext>
            </a:extLst>
          </p:cNvPr>
          <p:cNvGrpSpPr/>
          <p:nvPr/>
        </p:nvGrpSpPr>
        <p:grpSpPr>
          <a:xfrm>
            <a:off x="16152976" y="8774200"/>
            <a:ext cx="849460" cy="788900"/>
            <a:chOff x="0" y="0"/>
            <a:chExt cx="1132614" cy="1051866"/>
          </a:xfrm>
        </p:grpSpPr>
        <p:grpSp>
          <p:nvGrpSpPr>
            <p:cNvPr id="274" name="Group 25">
              <a:extLst>
                <a:ext uri="{FF2B5EF4-FFF2-40B4-BE49-F238E27FC236}">
                  <a16:creationId xmlns:a16="http://schemas.microsoft.com/office/drawing/2014/main" id="{2BCE9E0B-0B9E-2FED-8EA4-87674E70A6B1}"/>
                </a:ext>
              </a:extLst>
            </p:cNvPr>
            <p:cNvGrpSpPr/>
            <p:nvPr/>
          </p:nvGrpSpPr>
          <p:grpSpPr>
            <a:xfrm>
              <a:off x="0" y="43144"/>
              <a:ext cx="1008722" cy="1008722"/>
              <a:chOff x="0" y="0"/>
              <a:chExt cx="812800" cy="812800"/>
            </a:xfrm>
          </p:grpSpPr>
          <p:sp>
            <p:nvSpPr>
              <p:cNvPr id="278" name="Freeform 26">
                <a:extLst>
                  <a:ext uri="{FF2B5EF4-FFF2-40B4-BE49-F238E27FC236}">
                    <a16:creationId xmlns:a16="http://schemas.microsoft.com/office/drawing/2014/main" id="{E81E5E6E-C36A-F7E9-A62F-B07E0056452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79" name="TextBox 27">
                <a:extLst>
                  <a:ext uri="{FF2B5EF4-FFF2-40B4-BE49-F238E27FC236}">
                    <a16:creationId xmlns:a16="http://schemas.microsoft.com/office/drawing/2014/main" id="{57A419F4-6F08-7A41-5A66-DCCB1C3C600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75" name="Freeform 28">
              <a:extLst>
                <a:ext uri="{FF2B5EF4-FFF2-40B4-BE49-F238E27FC236}">
                  <a16:creationId xmlns:a16="http://schemas.microsoft.com/office/drawing/2014/main" id="{FAB461C3-6C88-A275-2EFB-AD3C784ACE21}"/>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76" name="TextBox 29">
              <a:extLst>
                <a:ext uri="{FF2B5EF4-FFF2-40B4-BE49-F238E27FC236}">
                  <a16:creationId xmlns:a16="http://schemas.microsoft.com/office/drawing/2014/main" id="{97A61748-68B6-C70C-26BA-85B139B33952}"/>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77" name="TextBox 30">
              <a:extLst>
                <a:ext uri="{FF2B5EF4-FFF2-40B4-BE49-F238E27FC236}">
                  <a16:creationId xmlns:a16="http://schemas.microsoft.com/office/drawing/2014/main" id="{BA9E07EB-DCB1-DD04-710E-0FD1CF30A2FF}"/>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4" name="Rectangle 3">
            <a:extLst>
              <a:ext uri="{FF2B5EF4-FFF2-40B4-BE49-F238E27FC236}">
                <a16:creationId xmlns:a16="http://schemas.microsoft.com/office/drawing/2014/main" id="{F08742DD-6AFB-7163-1C94-D7CB95093F79}"/>
              </a:ext>
            </a:extLst>
          </p:cNvPr>
          <p:cNvSpPr/>
          <p:nvPr/>
        </p:nvSpPr>
        <p:spPr>
          <a:xfrm>
            <a:off x="911949" y="9563100"/>
            <a:ext cx="16385451" cy="609603"/>
          </a:xfrm>
          <a:prstGeom prst="rect">
            <a:avLst/>
          </a:prstGeom>
          <a:solidFill>
            <a:srgbClr val="DDB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a:latin typeface="Barlow Condensed Bold" panose="020B0604020202020204" charset="0"/>
              </a:rPr>
              <a:t>This information should not be used to manage allergies or intolerances as not all ingredients may be listed out. Please let us know if your child has an allergy or intolerance.</a:t>
            </a:r>
          </a:p>
        </p:txBody>
      </p:sp>
      <p:sp>
        <p:nvSpPr>
          <p:cNvPr id="6" name="Freeform 23">
            <a:extLst>
              <a:ext uri="{FF2B5EF4-FFF2-40B4-BE49-F238E27FC236}">
                <a16:creationId xmlns:a16="http://schemas.microsoft.com/office/drawing/2014/main" id="{0BDCFDB4-DEE1-AFFB-E7EF-61EE574682D5}"/>
              </a:ext>
            </a:extLst>
          </p:cNvPr>
          <p:cNvSpPr/>
          <p:nvPr/>
        </p:nvSpPr>
        <p:spPr>
          <a:xfrm flipH="1">
            <a:off x="14898414" y="8845453"/>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grpSp>
        <p:nvGrpSpPr>
          <p:cNvPr id="15" name="Group 24">
            <a:extLst>
              <a:ext uri="{FF2B5EF4-FFF2-40B4-BE49-F238E27FC236}">
                <a16:creationId xmlns:a16="http://schemas.microsoft.com/office/drawing/2014/main" id="{02233E79-D099-6C5D-97F7-833E12F9E97B}"/>
              </a:ext>
            </a:extLst>
          </p:cNvPr>
          <p:cNvGrpSpPr/>
          <p:nvPr/>
        </p:nvGrpSpPr>
        <p:grpSpPr>
          <a:xfrm>
            <a:off x="13153598" y="5343340"/>
            <a:ext cx="849460" cy="788900"/>
            <a:chOff x="0" y="0"/>
            <a:chExt cx="1132614" cy="1051866"/>
          </a:xfrm>
        </p:grpSpPr>
        <p:grpSp>
          <p:nvGrpSpPr>
            <p:cNvPr id="16" name="Group 25">
              <a:extLst>
                <a:ext uri="{FF2B5EF4-FFF2-40B4-BE49-F238E27FC236}">
                  <a16:creationId xmlns:a16="http://schemas.microsoft.com/office/drawing/2014/main" id="{3FE83CBD-A267-4B5B-30A5-12412B388115}"/>
                </a:ext>
              </a:extLst>
            </p:cNvPr>
            <p:cNvGrpSpPr/>
            <p:nvPr/>
          </p:nvGrpSpPr>
          <p:grpSpPr>
            <a:xfrm>
              <a:off x="0" y="43144"/>
              <a:ext cx="1008722" cy="1008722"/>
              <a:chOff x="0" y="0"/>
              <a:chExt cx="812800" cy="812800"/>
            </a:xfrm>
          </p:grpSpPr>
          <p:sp>
            <p:nvSpPr>
              <p:cNvPr id="20" name="Freeform 26">
                <a:extLst>
                  <a:ext uri="{FF2B5EF4-FFF2-40B4-BE49-F238E27FC236}">
                    <a16:creationId xmlns:a16="http://schemas.microsoft.com/office/drawing/2014/main" id="{3C326A22-A63D-4156-AEF8-BF977F5107F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1" name="TextBox 27">
                <a:extLst>
                  <a:ext uri="{FF2B5EF4-FFF2-40B4-BE49-F238E27FC236}">
                    <a16:creationId xmlns:a16="http://schemas.microsoft.com/office/drawing/2014/main" id="{3443444F-4C47-765D-3996-3B263DB660E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7" name="Freeform 28">
              <a:extLst>
                <a:ext uri="{FF2B5EF4-FFF2-40B4-BE49-F238E27FC236}">
                  <a16:creationId xmlns:a16="http://schemas.microsoft.com/office/drawing/2014/main" id="{C90FDB8A-8F6E-67AE-4FFB-12A75C848B2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8" name="TextBox 29">
              <a:extLst>
                <a:ext uri="{FF2B5EF4-FFF2-40B4-BE49-F238E27FC236}">
                  <a16:creationId xmlns:a16="http://schemas.microsoft.com/office/drawing/2014/main" id="{958CD482-4FEE-A52F-FFEB-AED76D9EEFD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made </a:t>
              </a:r>
            </a:p>
            <a:p>
              <a:pPr algn="l">
                <a:lnSpc>
                  <a:spcPts val="1749"/>
                </a:lnSpc>
              </a:pPr>
              <a:r>
                <a:rPr lang="en-US" sz="1495" spc="-74" dirty="0">
                  <a:solidFill>
                    <a:srgbClr val="FFFFFF"/>
                  </a:solidFill>
                  <a:latin typeface="League Spartan"/>
                </a:rPr>
                <a:t>       site</a:t>
              </a:r>
            </a:p>
          </p:txBody>
        </p:sp>
        <p:sp>
          <p:nvSpPr>
            <p:cNvPr id="19" name="TextBox 30">
              <a:extLst>
                <a:ext uri="{FF2B5EF4-FFF2-40B4-BE49-F238E27FC236}">
                  <a16:creationId xmlns:a16="http://schemas.microsoft.com/office/drawing/2014/main" id="{C64B1A98-7C52-CF58-D414-07964E8C446B}"/>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2" name="Group 24">
            <a:extLst>
              <a:ext uri="{FF2B5EF4-FFF2-40B4-BE49-F238E27FC236}">
                <a16:creationId xmlns:a16="http://schemas.microsoft.com/office/drawing/2014/main" id="{4EB5249A-DE4D-3415-A172-B02F3310D827}"/>
              </a:ext>
            </a:extLst>
          </p:cNvPr>
          <p:cNvGrpSpPr/>
          <p:nvPr/>
        </p:nvGrpSpPr>
        <p:grpSpPr>
          <a:xfrm>
            <a:off x="10142365" y="5589223"/>
            <a:ext cx="849460" cy="788900"/>
            <a:chOff x="0" y="0"/>
            <a:chExt cx="1132614" cy="1051866"/>
          </a:xfrm>
        </p:grpSpPr>
        <p:grpSp>
          <p:nvGrpSpPr>
            <p:cNvPr id="23" name="Group 25">
              <a:extLst>
                <a:ext uri="{FF2B5EF4-FFF2-40B4-BE49-F238E27FC236}">
                  <a16:creationId xmlns:a16="http://schemas.microsoft.com/office/drawing/2014/main" id="{4D1EBA5A-282B-4BE3-F9BC-0792F46187DC}"/>
                </a:ext>
              </a:extLst>
            </p:cNvPr>
            <p:cNvGrpSpPr/>
            <p:nvPr/>
          </p:nvGrpSpPr>
          <p:grpSpPr>
            <a:xfrm>
              <a:off x="0" y="43144"/>
              <a:ext cx="1008722" cy="1008722"/>
              <a:chOff x="0" y="0"/>
              <a:chExt cx="812800" cy="812800"/>
            </a:xfrm>
          </p:grpSpPr>
          <p:sp>
            <p:nvSpPr>
              <p:cNvPr id="34" name="Freeform 26">
                <a:extLst>
                  <a:ext uri="{FF2B5EF4-FFF2-40B4-BE49-F238E27FC236}">
                    <a16:creationId xmlns:a16="http://schemas.microsoft.com/office/drawing/2014/main" id="{CAE25DB6-0287-E125-1EB4-B2C72414F83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35" name="TextBox 27">
                <a:extLst>
                  <a:ext uri="{FF2B5EF4-FFF2-40B4-BE49-F238E27FC236}">
                    <a16:creationId xmlns:a16="http://schemas.microsoft.com/office/drawing/2014/main" id="{10309715-C986-A524-8065-938B6C74CC7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31" name="Freeform 28">
              <a:extLst>
                <a:ext uri="{FF2B5EF4-FFF2-40B4-BE49-F238E27FC236}">
                  <a16:creationId xmlns:a16="http://schemas.microsoft.com/office/drawing/2014/main" id="{478BFD48-92B9-5955-2C38-685620B1F9D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32" name="TextBox 29">
              <a:extLst>
                <a:ext uri="{FF2B5EF4-FFF2-40B4-BE49-F238E27FC236}">
                  <a16:creationId xmlns:a16="http://schemas.microsoft.com/office/drawing/2014/main" id="{F731355C-C522-2CBA-C610-8FC90C9C88D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made </a:t>
              </a:r>
            </a:p>
            <a:p>
              <a:pPr algn="l">
                <a:lnSpc>
                  <a:spcPts val="1749"/>
                </a:lnSpc>
              </a:pPr>
              <a:r>
                <a:rPr lang="en-US" sz="1495" spc="-74" dirty="0">
                  <a:solidFill>
                    <a:srgbClr val="FFFFFF"/>
                  </a:solidFill>
                  <a:latin typeface="League Spartan"/>
                </a:rPr>
                <a:t>       site</a:t>
              </a:r>
            </a:p>
          </p:txBody>
        </p:sp>
        <p:sp>
          <p:nvSpPr>
            <p:cNvPr id="33" name="TextBox 30">
              <a:extLst>
                <a:ext uri="{FF2B5EF4-FFF2-40B4-BE49-F238E27FC236}">
                  <a16:creationId xmlns:a16="http://schemas.microsoft.com/office/drawing/2014/main" id="{B48CD649-622A-FBC3-9DB8-07621EFE3B2F}"/>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36" name="Picture 35">
            <a:extLst>
              <a:ext uri="{FF2B5EF4-FFF2-40B4-BE49-F238E27FC236}">
                <a16:creationId xmlns:a16="http://schemas.microsoft.com/office/drawing/2014/main" id="{6F2CB8F0-80F8-58DE-C6BB-47EE9D1A85C3}"/>
              </a:ext>
            </a:extLst>
          </p:cNvPr>
          <p:cNvPicPr>
            <a:picLocks noChangeAspect="1"/>
          </p:cNvPicPr>
          <p:nvPr/>
        </p:nvPicPr>
        <p:blipFill>
          <a:blip r:embed="rId15"/>
          <a:stretch>
            <a:fillRect/>
          </a:stretch>
        </p:blipFill>
        <p:spPr>
          <a:xfrm>
            <a:off x="16194330" y="6731809"/>
            <a:ext cx="628068" cy="354174"/>
          </a:xfrm>
          <a:prstGeom prst="rect">
            <a:avLst/>
          </a:prstGeom>
        </p:spPr>
      </p:pic>
      <p:grpSp>
        <p:nvGrpSpPr>
          <p:cNvPr id="37" name="Group 94">
            <a:extLst>
              <a:ext uri="{FF2B5EF4-FFF2-40B4-BE49-F238E27FC236}">
                <a16:creationId xmlns:a16="http://schemas.microsoft.com/office/drawing/2014/main" id="{60E47AAB-C5A5-45F0-E19F-98F68666983C}"/>
              </a:ext>
            </a:extLst>
          </p:cNvPr>
          <p:cNvGrpSpPr/>
          <p:nvPr/>
        </p:nvGrpSpPr>
        <p:grpSpPr>
          <a:xfrm>
            <a:off x="12260657" y="8953500"/>
            <a:ext cx="693343" cy="544662"/>
            <a:chOff x="0" y="0"/>
            <a:chExt cx="924458" cy="726216"/>
          </a:xfrm>
        </p:grpSpPr>
        <p:sp>
          <p:nvSpPr>
            <p:cNvPr id="38" name="Freeform 95">
              <a:extLst>
                <a:ext uri="{FF2B5EF4-FFF2-40B4-BE49-F238E27FC236}">
                  <a16:creationId xmlns:a16="http://schemas.microsoft.com/office/drawing/2014/main" id="{9C531479-7558-06CE-198F-373BC09CA97D}"/>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39" name="TextBox 96">
              <a:extLst>
                <a:ext uri="{FF2B5EF4-FFF2-40B4-BE49-F238E27FC236}">
                  <a16:creationId xmlns:a16="http://schemas.microsoft.com/office/drawing/2014/main" id="{41EB795A-BE49-784A-CEA8-05946D4245C9}"/>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40" name="TextBox 97">
              <a:extLst>
                <a:ext uri="{FF2B5EF4-FFF2-40B4-BE49-F238E27FC236}">
                  <a16:creationId xmlns:a16="http://schemas.microsoft.com/office/drawing/2014/main" id="{D4F4F74B-9F20-F1D8-6757-10C17AC19090}"/>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5" name="Group 39">
            <a:extLst>
              <a:ext uri="{FF2B5EF4-FFF2-40B4-BE49-F238E27FC236}">
                <a16:creationId xmlns:a16="http://schemas.microsoft.com/office/drawing/2014/main" id="{12B830A8-D223-F0DD-FBC4-916919C25396}"/>
              </a:ext>
            </a:extLst>
          </p:cNvPr>
          <p:cNvGrpSpPr/>
          <p:nvPr/>
        </p:nvGrpSpPr>
        <p:grpSpPr>
          <a:xfrm>
            <a:off x="7595786" y="8885886"/>
            <a:ext cx="839876" cy="634434"/>
            <a:chOff x="0" y="0"/>
            <a:chExt cx="1119835" cy="845912"/>
          </a:xfrm>
        </p:grpSpPr>
        <p:grpSp>
          <p:nvGrpSpPr>
            <p:cNvPr id="41" name="Group 40">
              <a:extLst>
                <a:ext uri="{FF2B5EF4-FFF2-40B4-BE49-F238E27FC236}">
                  <a16:creationId xmlns:a16="http://schemas.microsoft.com/office/drawing/2014/main" id="{B8588968-258C-DC08-DC91-84AF5476A034}"/>
                </a:ext>
              </a:extLst>
            </p:cNvPr>
            <p:cNvGrpSpPr/>
            <p:nvPr/>
          </p:nvGrpSpPr>
          <p:grpSpPr>
            <a:xfrm>
              <a:off x="0" y="371470"/>
              <a:ext cx="1119835" cy="474442"/>
              <a:chOff x="0" y="-28575"/>
              <a:chExt cx="831609" cy="352329"/>
            </a:xfrm>
          </p:grpSpPr>
          <p:sp>
            <p:nvSpPr>
              <p:cNvPr id="44" name="Freeform 41">
                <a:extLst>
                  <a:ext uri="{FF2B5EF4-FFF2-40B4-BE49-F238E27FC236}">
                    <a16:creationId xmlns:a16="http://schemas.microsoft.com/office/drawing/2014/main" id="{3E46588D-EF43-8955-525C-342813D668A3}"/>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5" name="TextBox 42">
                <a:extLst>
                  <a:ext uri="{FF2B5EF4-FFF2-40B4-BE49-F238E27FC236}">
                    <a16:creationId xmlns:a16="http://schemas.microsoft.com/office/drawing/2014/main" id="{E32E38C3-59A8-3126-A5D5-75216F1FAE70}"/>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2" name="TextBox 43">
              <a:extLst>
                <a:ext uri="{FF2B5EF4-FFF2-40B4-BE49-F238E27FC236}">
                  <a16:creationId xmlns:a16="http://schemas.microsoft.com/office/drawing/2014/main" id="{299A1911-661B-33BB-92A9-1D248930B471}"/>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3" name="Freeform 44">
              <a:extLst>
                <a:ext uri="{FF2B5EF4-FFF2-40B4-BE49-F238E27FC236}">
                  <a16:creationId xmlns:a16="http://schemas.microsoft.com/office/drawing/2014/main" id="{C629DC71-ECE0-C8A4-4DB2-496910B9E1F8}"/>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grpSp>
        <p:nvGrpSpPr>
          <p:cNvPr id="46" name="Group 39">
            <a:extLst>
              <a:ext uri="{FF2B5EF4-FFF2-40B4-BE49-F238E27FC236}">
                <a16:creationId xmlns:a16="http://schemas.microsoft.com/office/drawing/2014/main" id="{14490212-B926-C7BF-E8EC-0BB6A6CE6882}"/>
              </a:ext>
            </a:extLst>
          </p:cNvPr>
          <p:cNvGrpSpPr/>
          <p:nvPr/>
        </p:nvGrpSpPr>
        <p:grpSpPr>
          <a:xfrm>
            <a:off x="13954730" y="8869787"/>
            <a:ext cx="839876" cy="634435"/>
            <a:chOff x="0" y="0"/>
            <a:chExt cx="1119835" cy="845912"/>
          </a:xfrm>
        </p:grpSpPr>
        <p:grpSp>
          <p:nvGrpSpPr>
            <p:cNvPr id="47" name="Group 46">
              <a:extLst>
                <a:ext uri="{FF2B5EF4-FFF2-40B4-BE49-F238E27FC236}">
                  <a16:creationId xmlns:a16="http://schemas.microsoft.com/office/drawing/2014/main" id="{E1A40D66-D093-CD5F-9CAE-32CC96EE77B6}"/>
                </a:ext>
              </a:extLst>
            </p:cNvPr>
            <p:cNvGrpSpPr/>
            <p:nvPr/>
          </p:nvGrpSpPr>
          <p:grpSpPr>
            <a:xfrm>
              <a:off x="0" y="371470"/>
              <a:ext cx="1119835" cy="474442"/>
              <a:chOff x="0" y="-28575"/>
              <a:chExt cx="831609" cy="352329"/>
            </a:xfrm>
          </p:grpSpPr>
          <p:sp>
            <p:nvSpPr>
              <p:cNvPr id="50" name="Freeform 41">
                <a:extLst>
                  <a:ext uri="{FF2B5EF4-FFF2-40B4-BE49-F238E27FC236}">
                    <a16:creationId xmlns:a16="http://schemas.microsoft.com/office/drawing/2014/main" id="{276A8D1D-D6F9-BDA6-EBC1-AE455DD96771}"/>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1" name="TextBox 42">
                <a:extLst>
                  <a:ext uri="{FF2B5EF4-FFF2-40B4-BE49-F238E27FC236}">
                    <a16:creationId xmlns:a16="http://schemas.microsoft.com/office/drawing/2014/main" id="{58AF56A0-D179-B433-1EDE-F86A726EEB83}"/>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8" name="TextBox 43">
              <a:extLst>
                <a:ext uri="{FF2B5EF4-FFF2-40B4-BE49-F238E27FC236}">
                  <a16:creationId xmlns:a16="http://schemas.microsoft.com/office/drawing/2014/main" id="{295411E9-F721-6129-3421-D66B0FFEEF9F}"/>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9" name="Freeform 44">
              <a:extLst>
                <a:ext uri="{FF2B5EF4-FFF2-40B4-BE49-F238E27FC236}">
                  <a16:creationId xmlns:a16="http://schemas.microsoft.com/office/drawing/2014/main" id="{F9246EE5-4A8B-3653-5CB9-5F69FA88EFA3}"/>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pic>
        <p:nvPicPr>
          <p:cNvPr id="52" name="Picture 41">
            <a:extLst>
              <a:ext uri="{FF2B5EF4-FFF2-40B4-BE49-F238E27FC236}">
                <a16:creationId xmlns:a16="http://schemas.microsoft.com/office/drawing/2014/main" id="{5BD6710F-D904-99BB-7BF4-9CBF29B8328B}"/>
              </a:ext>
            </a:extLst>
          </p:cNvPr>
          <p:cNvPicPr>
            <a:picLocks noChangeAspect="1"/>
          </p:cNvPicPr>
          <p:nvPr/>
        </p:nvPicPr>
        <p:blipFill>
          <a:blip r:embed="rId16"/>
          <a:stretch>
            <a:fillRect/>
          </a:stretch>
        </p:blipFill>
        <p:spPr>
          <a:xfrm>
            <a:off x="6415087" y="3759853"/>
            <a:ext cx="1137227" cy="338048"/>
          </a:xfrm>
          <a:prstGeom prst="rect">
            <a:avLst/>
          </a:prstGeom>
          <a:noFill/>
          <a:ln cap="flat">
            <a:noFill/>
          </a:ln>
        </p:spPr>
      </p:pic>
      <p:pic>
        <p:nvPicPr>
          <p:cNvPr id="53" name="Picture 41">
            <a:extLst>
              <a:ext uri="{FF2B5EF4-FFF2-40B4-BE49-F238E27FC236}">
                <a16:creationId xmlns:a16="http://schemas.microsoft.com/office/drawing/2014/main" id="{E9B14FFD-44A9-51FC-7CAC-D3CD0BB13EA8}"/>
              </a:ext>
            </a:extLst>
          </p:cNvPr>
          <p:cNvPicPr>
            <a:picLocks noChangeAspect="1"/>
          </p:cNvPicPr>
          <p:nvPr/>
        </p:nvPicPr>
        <p:blipFill>
          <a:blip r:embed="rId16"/>
          <a:stretch>
            <a:fillRect/>
          </a:stretch>
        </p:blipFill>
        <p:spPr>
          <a:xfrm>
            <a:off x="7934327" y="3700799"/>
            <a:ext cx="1170347" cy="347893"/>
          </a:xfrm>
          <a:prstGeom prst="rect">
            <a:avLst/>
          </a:prstGeom>
          <a:noFill/>
          <a:ln cap="flat">
            <a:noFill/>
          </a:ln>
        </p:spPr>
      </p:pic>
      <p:sp>
        <p:nvSpPr>
          <p:cNvPr id="56" name="TextBox 55">
            <a:extLst>
              <a:ext uri="{FF2B5EF4-FFF2-40B4-BE49-F238E27FC236}">
                <a16:creationId xmlns:a16="http://schemas.microsoft.com/office/drawing/2014/main" id="{117EBFF1-BA3A-0C74-4D4A-2D1CB127EA0D}"/>
              </a:ext>
            </a:extLst>
          </p:cNvPr>
          <p:cNvSpPr txBox="1"/>
          <p:nvPr/>
        </p:nvSpPr>
        <p:spPr>
          <a:xfrm>
            <a:off x="0" y="22955"/>
            <a:ext cx="1600200" cy="2585323"/>
          </a:xfrm>
          <a:prstGeom prst="rect">
            <a:avLst/>
          </a:prstGeom>
          <a:noFill/>
        </p:spPr>
        <p:txBody>
          <a:bodyPr wrap="square" rtlCol="0">
            <a:spAutoFit/>
          </a:bodyPr>
          <a:lstStyle/>
          <a:p>
            <a:r>
              <a:rPr lang="en-GB" sz="1800" dirty="0">
                <a:cs typeface="Arial" panose="020B0604020202020204" pitchFamily="34" charset="0"/>
              </a:rPr>
              <a:t>03/05/25</a:t>
            </a:r>
          </a:p>
          <a:p>
            <a:r>
              <a:rPr lang="en-GB" sz="1800" dirty="0">
                <a:cs typeface="Arial" panose="020B0604020202020204" pitchFamily="34" charset="0"/>
              </a:rPr>
              <a:t>26/05/25 HT</a:t>
            </a:r>
          </a:p>
          <a:p>
            <a:r>
              <a:rPr lang="en-GB" sz="1800" dirty="0">
                <a:cs typeface="Arial" panose="020B0604020202020204" pitchFamily="34" charset="0"/>
              </a:rPr>
              <a:t>16/06/25</a:t>
            </a:r>
          </a:p>
          <a:p>
            <a:r>
              <a:rPr lang="en-GB" sz="1800" dirty="0">
                <a:cs typeface="Arial" panose="020B0604020202020204" pitchFamily="34" charset="0"/>
              </a:rPr>
              <a:t>07/07/25</a:t>
            </a:r>
          </a:p>
          <a:p>
            <a:r>
              <a:rPr lang="en-GB" dirty="0">
                <a:cs typeface="Arial" panose="020B0604020202020204" pitchFamily="34" charset="0"/>
              </a:rPr>
              <a:t>28/07/25</a:t>
            </a:r>
          </a:p>
          <a:p>
            <a:r>
              <a:rPr lang="en-GB" dirty="0">
                <a:cs typeface="Arial" panose="020B0604020202020204" pitchFamily="34" charset="0"/>
              </a:rPr>
              <a:t>18/08/25</a:t>
            </a:r>
          </a:p>
          <a:p>
            <a:r>
              <a:rPr lang="en-GB" dirty="0">
                <a:cs typeface="Arial" panose="020B0604020202020204" pitchFamily="34" charset="0"/>
              </a:rPr>
              <a:t>08/09/25</a:t>
            </a:r>
          </a:p>
          <a:p>
            <a:r>
              <a:rPr lang="en-GB" dirty="0">
                <a:cs typeface="Arial" panose="020B0604020202020204" pitchFamily="34" charset="0"/>
              </a:rPr>
              <a:t>29/09/25</a:t>
            </a:r>
          </a:p>
          <a:p>
            <a:r>
              <a:rPr lang="en-GB" dirty="0"/>
              <a:t>20/10/25</a:t>
            </a:r>
          </a:p>
        </p:txBody>
      </p:sp>
      <p:pic>
        <p:nvPicPr>
          <p:cNvPr id="55" name="Picture 41">
            <a:extLst>
              <a:ext uri="{FF2B5EF4-FFF2-40B4-BE49-F238E27FC236}">
                <a16:creationId xmlns:a16="http://schemas.microsoft.com/office/drawing/2014/main" id="{4F74CBA1-F350-E9D0-A9A2-D4EC8F24D48F}"/>
              </a:ext>
            </a:extLst>
          </p:cNvPr>
          <p:cNvPicPr>
            <a:picLocks noChangeAspect="1"/>
          </p:cNvPicPr>
          <p:nvPr/>
        </p:nvPicPr>
        <p:blipFill>
          <a:blip r:embed="rId16"/>
          <a:stretch>
            <a:fillRect/>
          </a:stretch>
        </p:blipFill>
        <p:spPr>
          <a:xfrm>
            <a:off x="12918652" y="3836666"/>
            <a:ext cx="1137227" cy="320883"/>
          </a:xfrm>
          <a:prstGeom prst="rect">
            <a:avLst/>
          </a:prstGeom>
          <a:noFill/>
          <a:ln cap="flat">
            <a:noFill/>
          </a:ln>
        </p:spPr>
      </p:pic>
      <p:grpSp>
        <p:nvGrpSpPr>
          <p:cNvPr id="168" name="Group 39">
            <a:extLst>
              <a:ext uri="{FF2B5EF4-FFF2-40B4-BE49-F238E27FC236}">
                <a16:creationId xmlns:a16="http://schemas.microsoft.com/office/drawing/2014/main" id="{20EC9DA6-13BE-46C0-A113-F12629EAC62D}"/>
              </a:ext>
            </a:extLst>
          </p:cNvPr>
          <p:cNvGrpSpPr/>
          <p:nvPr/>
        </p:nvGrpSpPr>
        <p:grpSpPr>
          <a:xfrm>
            <a:off x="6520094" y="5483291"/>
            <a:ext cx="839876" cy="634434"/>
            <a:chOff x="0" y="0"/>
            <a:chExt cx="1119835" cy="845912"/>
          </a:xfrm>
        </p:grpSpPr>
        <p:grpSp>
          <p:nvGrpSpPr>
            <p:cNvPr id="169" name="Group 40">
              <a:extLst>
                <a:ext uri="{FF2B5EF4-FFF2-40B4-BE49-F238E27FC236}">
                  <a16:creationId xmlns:a16="http://schemas.microsoft.com/office/drawing/2014/main" id="{9D293FB1-44B2-4D64-924E-BA7B27711E57}"/>
                </a:ext>
              </a:extLst>
            </p:cNvPr>
            <p:cNvGrpSpPr/>
            <p:nvPr/>
          </p:nvGrpSpPr>
          <p:grpSpPr>
            <a:xfrm>
              <a:off x="0" y="409949"/>
              <a:ext cx="1119835" cy="435963"/>
              <a:chOff x="0" y="0"/>
              <a:chExt cx="831609" cy="323754"/>
            </a:xfrm>
          </p:grpSpPr>
          <p:sp>
            <p:nvSpPr>
              <p:cNvPr id="172" name="Freeform 41">
                <a:extLst>
                  <a:ext uri="{FF2B5EF4-FFF2-40B4-BE49-F238E27FC236}">
                    <a16:creationId xmlns:a16="http://schemas.microsoft.com/office/drawing/2014/main" id="{097A016F-66D7-49EB-AA1B-347162588207}"/>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73" name="TextBox 42">
                <a:extLst>
                  <a:ext uri="{FF2B5EF4-FFF2-40B4-BE49-F238E27FC236}">
                    <a16:creationId xmlns:a16="http://schemas.microsoft.com/office/drawing/2014/main" id="{AEECE72A-49AE-48A4-9F15-209421571431}"/>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70" name="TextBox 43">
              <a:extLst>
                <a:ext uri="{FF2B5EF4-FFF2-40B4-BE49-F238E27FC236}">
                  <a16:creationId xmlns:a16="http://schemas.microsoft.com/office/drawing/2014/main" id="{25F47F1D-6F8C-47BC-BDC8-21FCF9EDC52D}"/>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dirty="0">
                  <a:solidFill>
                    <a:srgbClr val="F2FBF4"/>
                  </a:solidFill>
                  <a:latin typeface="TAN Nimbus"/>
                </a:rPr>
                <a:t>vegan</a:t>
              </a:r>
            </a:p>
          </p:txBody>
        </p:sp>
        <p:sp>
          <p:nvSpPr>
            <p:cNvPr id="171" name="Freeform 44">
              <a:extLst>
                <a:ext uri="{FF2B5EF4-FFF2-40B4-BE49-F238E27FC236}">
                  <a16:creationId xmlns:a16="http://schemas.microsoft.com/office/drawing/2014/main" id="{E4ACFDC9-9DBA-47E7-9E28-D50BC273D7AE}"/>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Tree>
    <p:extLst>
      <p:ext uri="{BB962C8B-B14F-4D97-AF65-F5344CB8AC3E}">
        <p14:creationId xmlns:p14="http://schemas.microsoft.com/office/powerpoint/2010/main" val="15161793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c315347-6dc2-4f31-871c-4fac13c8e90b">
      <Terms xmlns="http://schemas.microsoft.com/office/infopath/2007/PartnerControls"/>
    </lcf76f155ced4ddcb4097134ff3c332f>
    <TaxCatchAll xmlns="abd9c013-afd4-4605-a7aa-45ecbe72d026" xsi:nil="true"/>
    <Document_x0020_Type xmlns="cc315347-6dc2-4f31-871c-4fac13c8e90b">Menus</Document_x0020_Type>
    <NOTES xmlns="cc315347-6dc2-4f31-871c-4fac13c8e90b" xsi:nil="true"/>
    <Tags xmlns="cc315347-6dc2-4f31-871c-4fac13c8e90b">Bulletin</Tag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A86D735906C2045B630126150A2C9FD" ma:contentTypeVersion="21" ma:contentTypeDescription="Create a new document." ma:contentTypeScope="" ma:versionID="15783e787b41494728b8e56a85844d7d">
  <xsd:schema xmlns:xsd="http://www.w3.org/2001/XMLSchema" xmlns:xs="http://www.w3.org/2001/XMLSchema" xmlns:p="http://schemas.microsoft.com/office/2006/metadata/properties" xmlns:ns2="cc315347-6dc2-4f31-871c-4fac13c8e90b" xmlns:ns3="abd9c013-afd4-4605-a7aa-45ecbe72d026" targetNamespace="http://schemas.microsoft.com/office/2006/metadata/properties" ma:root="true" ma:fieldsID="b3c802383d38d4ce8ab05201a7d4687f" ns2:_="" ns3:_="">
    <xsd:import namespace="cc315347-6dc2-4f31-871c-4fac13c8e90b"/>
    <xsd:import namespace="abd9c013-afd4-4605-a7aa-45ecbe72d026"/>
    <xsd:element name="properties">
      <xsd:complexType>
        <xsd:sequence>
          <xsd:element name="documentManagement">
            <xsd:complexType>
              <xsd:all>
                <xsd:element ref="ns2:Document_x0020_Type"/>
                <xsd:element ref="ns2:MediaServiceMetadata" minOccurs="0"/>
                <xsd:element ref="ns2:MediaServiceFastMetadata" minOccurs="0"/>
                <xsd:element ref="ns2:MediaLengthInSecond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Tags" minOccurs="0"/>
                <xsd:element ref="ns2:MediaServiceSearchProperties"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315347-6dc2-4f31-871c-4fac13c8e90b" elementFormDefault="qualified">
    <xsd:import namespace="http://schemas.microsoft.com/office/2006/documentManagement/types"/>
    <xsd:import namespace="http://schemas.microsoft.com/office/infopath/2007/PartnerControls"/>
    <xsd:element name="Document_x0020_Type" ma:index="8" ma:displayName="Document Type" ma:default="Menus" ma:format="Dropdown" ma:internalName="Document_x0020_Type">
      <xsd:simpleType>
        <xsd:restriction base="dms:Choice">
          <xsd:enumeration value="Menus"/>
          <xsd:enumeration value="Recipes"/>
          <xsd:enumeration value="Allergens"/>
          <xsd:enumeration value="Added Benefits"/>
          <xsd:enumeration value="Standards"/>
          <xsd:enumeration value="Packed Lunch"/>
          <xsd:enumeration value="Theme &amp; Discovery Days"/>
        </xsd:restriction>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LengthInSeconds" ma:index="11" nillable="true" ma:displayName="MediaLengthInSeconds" ma:hidden="true" ma:internalName="MediaLengthInSeconds" ma:readOnly="true">
      <xsd:simpleType>
        <xsd:restriction base="dms:Unknown"/>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Tags" ma:index="22" nillable="true" ma:displayName="Tags" ma:format="Dropdown" ma:internalName="Tags">
      <xsd:simpleType>
        <xsd:restriction base="dms:Choice">
          <xsd:enumeration value="Poster"/>
          <xsd:enumeration value="Bulletin"/>
          <xsd:enumeration value="Offers"/>
          <xsd:enumeration value="Menu"/>
          <xsd:enumeration value="Guide"/>
          <xsd:enumeration value="Recipes"/>
          <xsd:enumeration value="FS13"/>
          <xsd:enumeration value="Digital"/>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NOTES" ma:index="24"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bd9c013-afd4-4605-a7aa-45ecbe72d026"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c54521f6-1ebf-4e9c-aee0-7875e57b3681}" ma:internalName="TaxCatchAll" ma:showField="CatchAllData" ma:web="abd9c013-afd4-4605-a7aa-45ecbe72d026">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F39589D-40B6-4F91-8328-3383F75B3E03}">
  <ds:schemaRefs>
    <ds:schemaRef ds:uri="http://purl.org/dc/terms/"/>
    <ds:schemaRef ds:uri="http://schemas.openxmlformats.org/package/2006/metadata/core-properties"/>
    <ds:schemaRef ds:uri="http://schemas.microsoft.com/office/2006/documentManagement/types"/>
    <ds:schemaRef ds:uri="http://purl.org/dc/elements/1.1/"/>
    <ds:schemaRef ds:uri="http://purl.org/dc/dcmitype/"/>
    <ds:schemaRef ds:uri="abd9c013-afd4-4605-a7aa-45ecbe72d026"/>
    <ds:schemaRef ds:uri="http://schemas.microsoft.com/office/2006/metadata/properties"/>
    <ds:schemaRef ds:uri="http://www.w3.org/XML/1998/namespace"/>
    <ds:schemaRef ds:uri="http://schemas.microsoft.com/office/infopath/2007/PartnerControls"/>
    <ds:schemaRef ds:uri="cc315347-6dc2-4f31-871c-4fac13c8e90b"/>
  </ds:schemaRefs>
</ds:datastoreItem>
</file>

<file path=customXml/itemProps2.xml><?xml version="1.0" encoding="utf-8"?>
<ds:datastoreItem xmlns:ds="http://schemas.openxmlformats.org/officeDocument/2006/customXml" ds:itemID="{74733C7D-7154-44D6-B791-D35D7279A3E7}">
  <ds:schemaRefs>
    <ds:schemaRef ds:uri="abd9c013-afd4-4605-a7aa-45ecbe72d026"/>
    <ds:schemaRef ds:uri="cc315347-6dc2-4f31-871c-4fac13c8e90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2064EB7-0EE1-4685-90BE-98B429B1861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144</TotalTime>
  <Words>1759</Words>
  <Application>Microsoft Office PowerPoint</Application>
  <PresentationFormat>Custom</PresentationFormat>
  <Paragraphs>375</Paragraphs>
  <Slides>4</Slides>
  <Notes>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vt:i4>
      </vt:variant>
    </vt:vector>
  </HeadingPairs>
  <TitlesOfParts>
    <vt:vector size="17" baseType="lpstr">
      <vt:lpstr>Times New Roman</vt:lpstr>
      <vt:lpstr>Century Gothic</vt:lpstr>
      <vt:lpstr>Feeling Passionate</vt:lpstr>
      <vt:lpstr>Aptos</vt:lpstr>
      <vt:lpstr>Barlow Condensed Bold</vt:lpstr>
      <vt:lpstr>Playfair Display Heavy</vt:lpstr>
      <vt:lpstr>Canva Sans</vt:lpstr>
      <vt:lpstr>Arial</vt:lpstr>
      <vt:lpstr>Canva Sans Bold</vt:lpstr>
      <vt:lpstr>TAN Nimbus</vt:lpstr>
      <vt:lpstr>League Spartan</vt:lpstr>
      <vt:lpstr>Calibri</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ONE</dc:title>
  <dc:creator>Alice Brealy</dc:creator>
  <cp:lastModifiedBy>Mr D. Shipman</cp:lastModifiedBy>
  <cp:revision>8</cp:revision>
  <cp:lastPrinted>2025-04-06T15:35:34Z</cp:lastPrinted>
  <dcterms:created xsi:type="dcterms:W3CDTF">2006-08-16T00:00:00Z</dcterms:created>
  <dcterms:modified xsi:type="dcterms:W3CDTF">2025-05-09T11:26:23Z</dcterms:modified>
  <dc:identifier>DAGF9D2QlfU</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0x010100FA86D735906C2045B630126150A2C9FD</vt:lpwstr>
  </property>
  <property fmtid="{D5CDD505-2E9C-101B-9397-08002B2CF9AE}" pid="3" name="MediaServiceImageTags">
    <vt:lpwstr/>
  </property>
</Properties>
</file>